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9" r:id="rId2"/>
    <p:sldId id="257" r:id="rId3"/>
    <p:sldId id="256" r:id="rId4"/>
    <p:sldId id="275" r:id="rId5"/>
    <p:sldId id="260" r:id="rId6"/>
    <p:sldId id="261" r:id="rId7"/>
    <p:sldId id="262" r:id="rId8"/>
    <p:sldId id="264" r:id="rId9"/>
    <p:sldId id="266" r:id="rId10"/>
    <p:sldId id="270" r:id="rId11"/>
    <p:sldId id="273" r:id="rId12"/>
    <p:sldId id="274" r:id="rId13"/>
    <p:sldId id="271" r:id="rId14"/>
    <p:sldId id="269" r:id="rId15"/>
    <p:sldId id="267" r:id="rId16"/>
    <p:sldId id="268" r:id="rId17"/>
  </p:sldIdLst>
  <p:sldSz cx="12192000" cy="6858000"/>
  <p:notesSz cx="6858000" cy="9144000"/>
  <p:embeddedFontLst>
    <p:embeddedFont>
      <p:font typeface="IBM Plex Sans KR ExtraLight" panose="020B0303050203000203" pitchFamily="50" charset="-127"/>
      <p:regular r:id="rId19"/>
    </p:embeddedFont>
    <p:embeddedFont>
      <p:font typeface="IBM Plex Sans KR Thin" panose="020B0203050203000203" pitchFamily="50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2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132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IBM Plex Sans KR ExtraLight" panose="020B0303050203000203" pitchFamily="50" charset="-127"/>
              <a:ea typeface="IBM Plex Sans KR ExtraLight" panose="020B0303050203000203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생성된 사설 과 실제 사설을 분류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4CF-4651-8F68-4184956B673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E76E-4C44-BABE-E5CA7A146D2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4CF-4651-8F68-4184956B673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4CF-4651-8F68-4184956B673C}"/>
              </c:ext>
            </c:extLst>
          </c:dPt>
          <c:cat>
            <c:strRef>
              <c:f>Sheet1!$A$2:$A$5</c:f>
              <c:strCache>
                <c:ptCount val="2"/>
                <c:pt idx="0">
                  <c:v>생성된 사설을 지목</c:v>
                </c:pt>
                <c:pt idx="1">
                  <c:v>실제 사설을 지목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38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6E-4C44-BABE-E5CA7A146D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IBM Plex Sans KR ExtraLight" panose="020B0303050203000203" pitchFamily="50" charset="-127"/>
              <a:ea typeface="IBM Plex Sans KR ExtraLight" panose="020B0303050203000203" pitchFamily="50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IBM Plex Sans KR ExtraLight" panose="020B0303050203000203" pitchFamily="50" charset="-127"/>
          <a:ea typeface="IBM Plex Sans KR ExtraLight" panose="020B0303050203000203" pitchFamily="50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  <a:cs typeface="+mn-cs"/>
              </a:defRPr>
            </a:pPr>
            <a:r>
              <a:rPr lang="ko-KR" altLang="en-US" dirty="0"/>
              <a:t>보수</a:t>
            </a:r>
            <a:endParaRPr lang="en-US" altLang="ko-KR" dirty="0"/>
          </a:p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  <a:cs typeface="+mn-cs"/>
              </a:defRPr>
            </a:pPr>
            <a:r>
              <a:rPr lang="ko-KR" altLang="en-US" sz="800" dirty="0"/>
              <a:t>조선일보</a:t>
            </a:r>
            <a:r>
              <a:rPr lang="en-US" altLang="ko-KR" sz="800" dirty="0"/>
              <a:t>, </a:t>
            </a:r>
            <a:r>
              <a:rPr lang="ko-KR" altLang="en-US" sz="800" dirty="0"/>
              <a:t>중앙일보</a:t>
            </a:r>
            <a:r>
              <a:rPr lang="en-US" altLang="ko-KR" sz="800" dirty="0"/>
              <a:t>, </a:t>
            </a:r>
            <a:r>
              <a:rPr lang="ko-KR" altLang="en-US" sz="800" dirty="0"/>
              <a:t>동아일보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IBM Plex Sans KR ExtraLight" panose="020B0303050203000203" pitchFamily="50" charset="-127"/>
              <a:ea typeface="IBM Plex Sans KR ExtraLight" panose="020B0303050203000203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보수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D21B-43A2-BEEF-A1994B440E0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623-46C2-93FA-E8F43F5A630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623-46C2-93FA-E8F43F5A6309}"/>
              </c:ext>
            </c:extLst>
          </c:dPt>
          <c:cat>
            <c:strRef>
              <c:f>Sheet1!$A$2:$A$4</c:f>
              <c:strCache>
                <c:ptCount val="3"/>
                <c:pt idx="0">
                  <c:v>언론사의 성향을 정확히 지목</c:v>
                </c:pt>
                <c:pt idx="1">
                  <c:v>언론사의 성향을 정확히 지목하지 못함</c:v>
                </c:pt>
                <c:pt idx="2">
                  <c:v>판단이 어려움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47</c:v>
                </c:pt>
                <c:pt idx="1">
                  <c:v>5</c:v>
                </c:pt>
                <c:pt idx="2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1B-43A2-BEEF-A1994B440E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IBM Plex Sans KR ExtraLight" panose="020B0303050203000203" pitchFamily="50" charset="-127"/>
              <a:ea typeface="IBM Plex Sans KR ExtraLight" panose="020B0303050203000203" pitchFamily="50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IBM Plex Sans KR ExtraLight" panose="020B0303050203000203" pitchFamily="50" charset="-127"/>
          <a:ea typeface="IBM Plex Sans KR ExtraLight" panose="020B0303050203000203" pitchFamily="50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  <a:cs typeface="+mn-cs"/>
              </a:defRPr>
            </a:pPr>
            <a:r>
              <a:rPr lang="ko-KR" altLang="en-US" dirty="0"/>
              <a:t>진보</a:t>
            </a:r>
            <a:endParaRPr lang="en-US" altLang="ko-KR" dirty="0"/>
          </a:p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  <a:cs typeface="+mn-cs"/>
              </a:defRPr>
            </a:pPr>
            <a:r>
              <a:rPr lang="ko-KR" altLang="en-US" sz="800" dirty="0"/>
              <a:t>한겨레신문</a:t>
            </a:r>
            <a:r>
              <a:rPr lang="en-US" altLang="ko-KR" sz="800" dirty="0"/>
              <a:t>, </a:t>
            </a:r>
            <a:r>
              <a:rPr lang="ko-KR" altLang="en-US" sz="800" dirty="0"/>
              <a:t>경향일보</a:t>
            </a:r>
            <a:endParaRPr lang="en-US" altLang="ko-KR" sz="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IBM Plex Sans KR ExtraLight" panose="020B0303050203000203" pitchFamily="50" charset="-127"/>
              <a:ea typeface="IBM Plex Sans KR ExtraLight" panose="020B0303050203000203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보수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DBE-4CD2-8BE4-A6F65A114E4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DBE-4CD2-8BE4-A6F65A114E4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DBE-4CD2-8BE4-A6F65A114E46}"/>
              </c:ext>
            </c:extLst>
          </c:dPt>
          <c:cat>
            <c:strRef>
              <c:f>Sheet1!$A$2:$A$4</c:f>
              <c:strCache>
                <c:ptCount val="3"/>
                <c:pt idx="0">
                  <c:v>언론사의 성향을 정확히 지목</c:v>
                </c:pt>
                <c:pt idx="1">
                  <c:v>언론사의 성향을 정확히 지목하지 못함</c:v>
                </c:pt>
                <c:pt idx="2">
                  <c:v>판단이 어려움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35</c:v>
                </c:pt>
                <c:pt idx="1">
                  <c:v>12</c:v>
                </c:pt>
                <c:pt idx="2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1B-43A2-BEEF-A1994B440E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IBM Plex Sans KR ExtraLight" panose="020B0303050203000203" pitchFamily="50" charset="-127"/>
              <a:ea typeface="IBM Plex Sans KR ExtraLight" panose="020B0303050203000203" pitchFamily="50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IBM Plex Sans KR ExtraLight" panose="020B0303050203000203" pitchFamily="50" charset="-127"/>
          <a:ea typeface="IBM Plex Sans KR ExtraLight" panose="020B0303050203000203" pitchFamily="50" charset="-127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  <a:cs typeface="+mn-cs"/>
              </a:defRPr>
            </a:pPr>
            <a:r>
              <a:rPr lang="ko-KR" altLang="en-US" sz="1862" b="0" i="0" u="none" strike="noStrike" baseline="0" dirty="0">
                <a:effectLst/>
              </a:rPr>
              <a:t>실제 사설로 보이는 지의 여부</a:t>
            </a:r>
            <a:r>
              <a:rPr lang="ko-KR" altLang="en-US" sz="1862" b="0" i="0" u="none" strike="noStrike" baseline="0" dirty="0"/>
              <a:t> </a:t>
            </a:r>
            <a:endParaRPr lang="en-US" altLang="ko-KR" sz="1862" b="0" i="0" u="none" strike="noStrike" baseline="0" dirty="0"/>
          </a:p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  <a:cs typeface="+mn-cs"/>
              </a:defRPr>
            </a:pPr>
            <a:r>
              <a:rPr lang="en-US" altLang="ko-KR" sz="800" dirty="0"/>
              <a:t>4</a:t>
            </a:r>
            <a:r>
              <a:rPr lang="ko-KR" altLang="en-US" sz="800" dirty="0"/>
              <a:t>개의 결과물로 평가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IBM Plex Sans KR ExtraLight" panose="020B0303050203000203" pitchFamily="50" charset="-127"/>
              <a:ea typeface="IBM Plex Sans KR ExtraLight" panose="020B0303050203000203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실제 사설처럼 보이는 지의 여부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19E-4E93-A6E9-A2CF84BD416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19E-4E93-A6E9-A2CF84BD416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19E-4E93-A6E9-A2CF84BD4164}"/>
              </c:ext>
            </c:extLst>
          </c:dPt>
          <c:cat>
            <c:strRef>
              <c:f>Sheet1!$A$2:$A$4</c:f>
              <c:strCache>
                <c:ptCount val="3"/>
                <c:pt idx="0">
                  <c:v>긍정</c:v>
                </c:pt>
                <c:pt idx="1">
                  <c:v>부정</c:v>
                </c:pt>
                <c:pt idx="2">
                  <c:v>판단이 어려움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37</c:v>
                </c:pt>
                <c:pt idx="1">
                  <c:v>10</c:v>
                </c:pt>
                <c:pt idx="2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19E-4E93-A6E9-A2CF84BD41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IBM Plex Sans KR ExtraLight" panose="020B0303050203000203" pitchFamily="50" charset="-127"/>
              <a:ea typeface="IBM Plex Sans KR ExtraLight" panose="020B0303050203000203" pitchFamily="50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IBM Plex Sans KR ExtraLight" panose="020B0303050203000203" pitchFamily="50" charset="-127"/>
          <a:ea typeface="IBM Plex Sans KR ExtraLight" panose="020B0303050203000203" pitchFamily="50" charset="-127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  <a:cs typeface="+mn-cs"/>
              </a:defRPr>
            </a:pPr>
            <a:r>
              <a:rPr lang="ko-KR" altLang="en-US" sz="1862" b="0" i="0" u="none" strike="noStrike" baseline="0" dirty="0">
                <a:effectLst/>
              </a:rPr>
              <a:t>전반적인 평가</a:t>
            </a:r>
          </a:p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  <a:cs typeface="+mn-cs"/>
              </a:defRPr>
            </a:pPr>
            <a:endParaRPr lang="ko-KR" altLang="en-US" sz="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IBM Plex Sans KR ExtraLight" panose="020B0303050203000203" pitchFamily="50" charset="-127"/>
              <a:ea typeface="IBM Plex Sans KR ExtraLight" panose="020B0303050203000203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실제 사설처럼 보이는 지의 여부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5B9BD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19E-4E93-A6E9-A2CF84BD4164}"/>
              </c:ext>
            </c:extLst>
          </c:dPt>
          <c:dPt>
            <c:idx val="1"/>
            <c:bubble3D val="0"/>
            <c:spPr>
              <a:solidFill>
                <a:srgbClr val="4472C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19E-4E93-A6E9-A2CF84BD416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19E-4E93-A6E9-A2CF84BD4164}"/>
              </c:ext>
            </c:extLst>
          </c:dPt>
          <c:cat>
            <c:strRef>
              <c:f>Sheet1!$A$2:$A$4</c:f>
              <c:strCache>
                <c:ptCount val="3"/>
                <c:pt idx="0">
                  <c:v>강한 긍정</c:v>
                </c:pt>
                <c:pt idx="1">
                  <c:v>약한 긍정</c:v>
                </c:pt>
                <c:pt idx="2">
                  <c:v>판단 보류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</c:v>
                </c:pt>
                <c:pt idx="1">
                  <c:v>11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19E-4E93-A6E9-A2CF84BD41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IBM Plex Sans KR ExtraLight" panose="020B0303050203000203" pitchFamily="50" charset="-127"/>
              <a:ea typeface="IBM Plex Sans KR ExtraLight" panose="020B0303050203000203" pitchFamily="50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IBM Plex Sans KR ExtraLight" panose="020B0303050203000203" pitchFamily="50" charset="-127"/>
          <a:ea typeface="IBM Plex Sans KR ExtraLight" panose="020B0303050203000203" pitchFamily="50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2E817-457F-4149-8773-08DFE3000718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FE1981-7854-4AEC-BB24-774A0C4094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063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E1981-7854-4AEC-BB24-774A0C4094B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742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98478F-AE7A-E7EE-8E37-A9B293E3A0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1BC450-3AA5-A68D-F523-E1CEC7FE51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12B6C7-3A4B-167D-C5C1-0BDA70A2A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6068-DCC0-4280-B186-0F018C5E2D1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E12E54-F8B6-687B-2DE9-444A5299F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F67B0A-4E10-762E-DFA2-896A8ABF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4207-7467-459F-8513-63F2FA6A60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906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EC3E52-8D75-A0BB-E326-ADB5B2649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9176ED-B5F7-A01A-BE9F-61AA7D516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39A9FA-400E-E570-599B-7700DA645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6068-DCC0-4280-B186-0F018C5E2D1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A7FD2C-E1A8-7548-08B6-CE2A18DCA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3EE41B-AE2E-DEAD-BB2A-085CF3B4D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4207-7467-459F-8513-63F2FA6A60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98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1089AF6-F73F-C147-164B-67E72DEE5A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8CEC8E-1017-CB27-6667-3CBE62661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4B9EA2-0F1B-3D25-1A95-FBA275FFE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6068-DCC0-4280-B186-0F018C5E2D1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DD3FFC-8ED7-A6FF-DCC1-23B1D5CD6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CDEF7E-DEDB-51C5-4E19-B86D3E360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4207-7467-459F-8513-63F2FA6A60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042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AF5FAF-3C0A-519B-A6B8-9C80D45DC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A16304-4400-DE77-6F29-5434A34BD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FE44F-DFD9-289F-23DA-954A4D56B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6068-DCC0-4280-B186-0F018C5E2D1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FD496A-333A-948B-1127-C635905A6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A5826C-370F-3DD2-3A0F-02D51338E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4207-7467-459F-8513-63F2FA6A60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303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C79244-B172-E22B-57BA-7E3F07114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EFA126-7FF9-198B-4408-1700A53FD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488D15-C42C-68C9-51CA-BDDE52D9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6068-DCC0-4280-B186-0F018C5E2D1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798830-C517-BC93-DE78-79299A8A1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0C3062-E8F9-16DB-3564-3D42810BC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4207-7467-459F-8513-63F2FA6A60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457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4E6C6C-A350-A479-8780-12AAFE4CA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BB0EAE-7E1A-1D3E-946C-0199D0B5C5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1EB2E1-F990-3A8D-B834-A6DBC6AA57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958FDE-1DF4-3764-16BB-D0D52AC38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6068-DCC0-4280-B186-0F018C5E2D1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2F5470-3CAE-640B-AB3B-BF126D87F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341F8F-E6E7-764E-8571-1ABE8066C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4207-7467-459F-8513-63F2FA6A60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94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0F75CB-D817-89FE-8188-EA9BB4932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5AD25B-CED2-61C5-BAC7-42E7EF2F6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D3DF6B-0175-D983-D3D9-C4F29B540F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0C92BFB-952B-1420-5DA2-876AE5968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24A3527-02C1-BE87-5D72-C9E142FE4E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753B2E6-6452-661E-55E8-96B8597CB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6068-DCC0-4280-B186-0F018C5E2D1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68B579B-18F7-25D8-9C18-57BAA52AC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BE75716-750B-7A17-3926-2F74FA94A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4207-7467-459F-8513-63F2FA6A60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998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0FA857-810C-2A9E-AE24-DA46C9397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F5FE9CB-C505-B8FC-C1C2-6F433BCAC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6068-DCC0-4280-B186-0F018C5E2D1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4825C69-6BB0-2547-56D6-A22F0AAED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43597F-4ECF-5DD3-2D26-C2985B827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4207-7467-459F-8513-63F2FA6A60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109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51E1A9A-8776-6A77-9C4D-8B005C710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6068-DCC0-4280-B186-0F018C5E2D1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05D6F8-73A0-64BF-CDF3-8E7C7427B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BC5423-9360-01C5-5C8A-F8AE7415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4207-7467-459F-8513-63F2FA6A60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798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D68F1-CC95-F844-2DD6-3149D7F0C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87095D-5AEF-B846-E955-AAE8F6AEE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7A13F8-CA70-F5DC-15E2-E874BBE09C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5E101C-0212-8835-7CC9-DA005C310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6068-DCC0-4280-B186-0F018C5E2D1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0107D2-5C7F-B2AC-2CAB-AD49D1FFF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3E641A-75B9-641B-3E8D-8F2B6B57C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4207-7467-459F-8513-63F2FA6A60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571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FE791B-6EDE-31F2-AA84-42ED67291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D15DE8-5866-B316-7473-329316E176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73DC56-72EF-A1B5-9452-8C454CB177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437AB8-FF0A-A6AF-BDFA-2B78DB0DB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6068-DCC0-4280-B186-0F018C5E2D1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D47C66-B848-A25E-C019-D46BE95A3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589FE0-5FD8-30ED-C0EC-4C261D456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4207-7467-459F-8513-63F2FA6A60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952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B92E6C3-172B-961E-3113-BB9E07B1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54B5A8-80DD-DE43-EB18-AF7040A6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1B2E64-717D-7676-D621-0D7E52EEEF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C6068-DCC0-4280-B186-0F018C5E2D1B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2D3EA9-0BA7-D04C-F0B1-48932B2ECC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01A448-7995-5C86-11DB-2F216F17EC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04207-7467-459F-8513-63F2FA6A60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279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video" Target="../media/media10.mp4"/><Relationship Id="rId7" Type="http://schemas.openxmlformats.org/officeDocument/2006/relationships/notesSlide" Target="../notesSlides/notesSlide1.xml"/><Relationship Id="rId2" Type="http://schemas.microsoft.com/office/2007/relationships/media" Target="../media/media10.mp4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.xml"/><Relationship Id="rId5" Type="http://schemas.openxmlformats.org/officeDocument/2006/relationships/audio" Target="../media/media11.m4a"/><Relationship Id="rId10" Type="http://schemas.openxmlformats.org/officeDocument/2006/relationships/image" Target="../media/image1.png"/><Relationship Id="rId4" Type="http://schemas.microsoft.com/office/2007/relationships/media" Target="../media/media11.m4a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7" Type="http://schemas.openxmlformats.org/officeDocument/2006/relationships/chart" Target="../charts/chart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52949710-1CE1-561E-C603-6DD5665A80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5639"/>
      </p:ext>
    </p:extLst>
  </p:cSld>
  <p:clrMapOvr>
    <a:masterClrMapping/>
  </p:clrMapOvr>
  <p:transition spd="slow" advTm="1764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FFCF66-F444-D112-7643-754EC1643AC6}"/>
              </a:ext>
            </a:extLst>
          </p:cNvPr>
          <p:cNvSpPr txBox="1"/>
          <p:nvPr/>
        </p:nvSpPr>
        <p:spPr>
          <a:xfrm>
            <a:off x="10525988" y="6274943"/>
            <a:ext cx="12987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Team SL2/Tone and Fact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IBM Plex Sans KR ExtraLight" panose="020B0303050203000203" pitchFamily="50" charset="-127"/>
              <a:ea typeface="IBM Plex Sans KR ExtraLight" panose="020B0303050203000203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D0714C-2769-7F3D-F9A7-9411A33BDF16}"/>
              </a:ext>
            </a:extLst>
          </p:cNvPr>
          <p:cNvSpPr txBox="1"/>
          <p:nvPr/>
        </p:nvSpPr>
        <p:spPr>
          <a:xfrm>
            <a:off x="367258" y="6282556"/>
            <a:ext cx="12330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Programmers KDT AI-3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IBM Plex Sans KR ExtraLight" panose="020B0303050203000203" pitchFamily="50" charset="-127"/>
              <a:ea typeface="IBM Plex Sans KR ExtraLight" panose="020B0303050203000203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CE3A5B-366A-B8F1-2B20-6C88630E14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463" y="352790"/>
            <a:ext cx="977537" cy="977537"/>
          </a:xfrm>
          <a:prstGeom prst="ellipse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4466C3-71EA-F245-7917-3179D886132B}"/>
              </a:ext>
            </a:extLst>
          </p:cNvPr>
          <p:cNvSpPr txBox="1"/>
          <p:nvPr/>
        </p:nvSpPr>
        <p:spPr>
          <a:xfrm>
            <a:off x="367258" y="582655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배포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with </a:t>
            </a:r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Gradio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,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Django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IBM Plex Sans KR ExtraLight" panose="020B0303050203000203" pitchFamily="50" charset="-127"/>
              <a:ea typeface="IBM Plex Sans KR ExtraLight" panose="020B0303050203000203" pitchFamily="50" charset="-127"/>
            </a:endParaRPr>
          </a:p>
          <a:p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IBM Plex Sans KR ExtraLight" panose="020B0303050203000203" pitchFamily="50" charset="-127"/>
              <a:ea typeface="IBM Plex Sans KR ExtraLight" panose="020B0303050203000203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E86E4-E4B2-04EC-9C14-6099E4A75FC1}"/>
              </a:ext>
            </a:extLst>
          </p:cNvPr>
          <p:cNvSpPr txBox="1"/>
          <p:nvPr/>
        </p:nvSpPr>
        <p:spPr>
          <a:xfrm>
            <a:off x="367258" y="367211"/>
            <a:ext cx="8483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프로젝트 마무리</a:t>
            </a:r>
          </a:p>
        </p:txBody>
      </p:sp>
      <p:pic>
        <p:nvPicPr>
          <p:cNvPr id="12" name="seq_3">
            <a:hlinkClick r:id="" action="ppaction://media"/>
            <a:extLst>
              <a:ext uri="{FF2B5EF4-FFF2-40B4-BE49-F238E27FC236}">
                <a16:creationId xmlns:a16="http://schemas.microsoft.com/office/drawing/2014/main" id="{7A1FA4FA-C121-8DF3-99B7-32AADB34C4C9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022357" y="350362"/>
            <a:ext cx="6140025" cy="6140025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54F6CD30-8AAA-8FDE-8A21-07BE2FE011CA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6924421"/>
      </p:ext>
    </p:extLst>
  </p:cSld>
  <p:clrMapOvr>
    <a:masterClrMapping/>
  </p:clrMapOvr>
  <p:transition spd="slow" advTm="28398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12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6652" objId="12"/>
        <p14:triggerEvt type="onClick" time="16653" objId="12"/>
        <p14:pauseEvt time="26565" objId="12"/>
        <p14:triggerEvt type="onClick" time="26565" objId="12"/>
        <p14:stopEvt time="28389" objId="12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FFCF66-F444-D112-7643-754EC1643AC6}"/>
              </a:ext>
            </a:extLst>
          </p:cNvPr>
          <p:cNvSpPr txBox="1"/>
          <p:nvPr/>
        </p:nvSpPr>
        <p:spPr>
          <a:xfrm>
            <a:off x="10525988" y="6274943"/>
            <a:ext cx="12987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Team SL2/Tone and Fact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IBM Plex Sans KR ExtraLight" panose="020B0303050203000203" pitchFamily="50" charset="-127"/>
              <a:ea typeface="IBM Plex Sans KR ExtraLight" panose="020B0303050203000203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D0714C-2769-7F3D-F9A7-9411A33BDF16}"/>
              </a:ext>
            </a:extLst>
          </p:cNvPr>
          <p:cNvSpPr txBox="1"/>
          <p:nvPr/>
        </p:nvSpPr>
        <p:spPr>
          <a:xfrm>
            <a:off x="367258" y="6282556"/>
            <a:ext cx="12330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Programmers KDT AI-3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IBM Plex Sans KR ExtraLight" panose="020B0303050203000203" pitchFamily="50" charset="-127"/>
              <a:ea typeface="IBM Plex Sans KR ExtraLight" panose="020B0303050203000203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CE3A5B-366A-B8F1-2B20-6C88630E1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463" y="352790"/>
            <a:ext cx="977537" cy="977537"/>
          </a:xfrm>
          <a:prstGeom prst="ellipse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4466C3-71EA-F245-7917-3179D886132B}"/>
              </a:ext>
            </a:extLst>
          </p:cNvPr>
          <p:cNvSpPr txBox="1"/>
          <p:nvPr/>
        </p:nvSpPr>
        <p:spPr>
          <a:xfrm>
            <a:off x="367258" y="582655"/>
            <a:ext cx="1276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평가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-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출력물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E86E4-E4B2-04EC-9C14-6099E4A75FC1}"/>
              </a:ext>
            </a:extLst>
          </p:cNvPr>
          <p:cNvSpPr txBox="1"/>
          <p:nvPr/>
        </p:nvSpPr>
        <p:spPr>
          <a:xfrm>
            <a:off x="367258" y="367211"/>
            <a:ext cx="8483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프로젝트 마무리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A0A637-65D9-4F5F-4B36-2EC496DF68B8}"/>
              </a:ext>
            </a:extLst>
          </p:cNvPr>
          <p:cNvSpPr txBox="1"/>
          <p:nvPr/>
        </p:nvSpPr>
        <p:spPr>
          <a:xfrm>
            <a:off x="1567697" y="1348520"/>
            <a:ext cx="1075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일반화 출력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: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IBM Plex Sans KR ExtraLight" panose="020B0303050203000203" pitchFamily="50" charset="-127"/>
              <a:ea typeface="IBM Plex Sans KR ExtraLight" panose="020B0303050203000203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B20E1F-165C-755E-BD56-406FC1CAD88A}"/>
              </a:ext>
            </a:extLst>
          </p:cNvPr>
          <p:cNvSpPr txBox="1"/>
          <p:nvPr/>
        </p:nvSpPr>
        <p:spPr>
          <a:xfrm>
            <a:off x="2874508" y="1333153"/>
            <a:ext cx="79034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고용유연화에 대한 정부의 입장은 분명하다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. 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하지만 그제 문재인 대통령이 “국민이 체감할 수 있는 성과를 내야 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한다”고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 말한 뒤 여당 일각에서 ‘소득주도 성장’ 기조가 흔들리고 있다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. 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경제정책 실패를 반성하고 정책 전환을 모색해야 한다는 목소리가 커지고 있기 때문이다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. 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소득분배 악화는 최저임금 인상과 근로시간 단축으로 대표되는 일련의 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반기업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·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반시장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 정책으로 인한 결과다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. 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지난해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4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분기 중 근로자 임금은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1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년 전보다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16%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나 급등했다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. 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반면 자영업자 경기는 오히려 뒷걸음질쳤고 서민 경제는 더 얼어붙었다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. 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올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1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분기에만 도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·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소매업 취업자는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18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년 만에 최대 감소세를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…</a:t>
            </a:r>
            <a:endParaRPr lang="ko-KR" altLang="en-US" sz="1000" dirty="0">
              <a:solidFill>
                <a:schemeClr val="bg2">
                  <a:lumMod val="25000"/>
                </a:schemeClr>
              </a:solidFill>
              <a:latin typeface="IBM Plex Sans KR ExtraLight" panose="020B0303050203000203" pitchFamily="50" charset="-127"/>
              <a:ea typeface="IBM Plex Sans KR ExtraLight" panose="020B0303050203000203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0E22ADB-351C-1F74-01A5-371F9799A6CB}"/>
              </a:ext>
            </a:extLst>
          </p:cNvPr>
          <p:cNvGrpSpPr/>
          <p:nvPr/>
        </p:nvGrpSpPr>
        <p:grpSpPr>
          <a:xfrm>
            <a:off x="1022324" y="2464519"/>
            <a:ext cx="9755603" cy="3386944"/>
            <a:chOff x="1530390" y="2043776"/>
            <a:chExt cx="9755603" cy="338694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164EB98-7B59-2E60-31A6-9C27565493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9481" y="2082873"/>
              <a:ext cx="1376981" cy="279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지구의 밥상 - 경향신문">
              <a:extLst>
                <a:ext uri="{FF2B5EF4-FFF2-40B4-BE49-F238E27FC236}">
                  <a16:creationId xmlns:a16="http://schemas.microsoft.com/office/drawing/2014/main" id="{3D11C702-A22B-4BCA-9F9C-D947789E85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6305" y="4915105"/>
              <a:ext cx="1233030" cy="512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한겨레 - 위키백과, 우리 모두의 백과사전">
              <a:extLst>
                <a:ext uri="{FF2B5EF4-FFF2-40B4-BE49-F238E27FC236}">
                  <a16:creationId xmlns:a16="http://schemas.microsoft.com/office/drawing/2014/main" id="{B76488A5-2D21-6BA4-311E-34786AB436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5386" y="4113131"/>
              <a:ext cx="1043849" cy="350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E7606A2C-E2AE-2B94-E80D-0A5A82DC36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6305" y="3537308"/>
              <a:ext cx="1467643" cy="338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C5F295B2-4FDE-8585-FE82-85B9294E35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0390" y="2826675"/>
              <a:ext cx="1419146" cy="402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577F3EB-9158-3DAF-C289-21BC72EDED51}"/>
                </a:ext>
              </a:extLst>
            </p:cNvPr>
            <p:cNvSpPr txBox="1"/>
            <p:nvPr/>
          </p:nvSpPr>
          <p:spPr>
            <a:xfrm>
              <a:off x="3382574" y="2043776"/>
              <a:ext cx="7903419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고용유연화에 대한 정부의 입장은 명확하다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. 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고용 유지와 임금 삭감이라는 두 가지 방안이 모두 가능하다는 것이다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. 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하지만 그 방법 중 어느 하나도 쉽지 않다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. 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정부가 지난달 말 내놓은 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'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최저임금 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1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만원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' 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공약도 최저임금의 급격한 인상에 따른 부작용을 우려한 영세 자영업자들의 반발로 무산됐기 때문이다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. 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정부는 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"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영세 소상공인들이 가장 큰 타격을 받고 있다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"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고 했다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. 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그러나 </a:t>
              </a:r>
              <a:r>
                <a:rPr lang="ko-KR" altLang="en-US" sz="800" dirty="0" err="1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이마저도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 현실성이 떨어진다는 게 전문가들의 지적이 많았다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. </a:t>
              </a:r>
              <a:r>
                <a:rPr lang="ko-KR" altLang="en-US" sz="1400" b="1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영세기업들은 당장 인건비 부담이 늘어나면 종업원을 내보낼 수밖에 없다</a:t>
              </a:r>
              <a:r>
                <a:rPr lang="en-US" altLang="ko-KR" sz="1400" b="1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. 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또 다른 문제는 종업원들의 소득 감소에 있다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. 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올해 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1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분기에만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…</a:t>
              </a:r>
              <a:endParaRPr lang="ko-KR" altLang="en-US" sz="8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6DF9D33-95AC-63D4-6A51-424A86577491}"/>
                </a:ext>
              </a:extLst>
            </p:cNvPr>
            <p:cNvSpPr txBox="1"/>
            <p:nvPr/>
          </p:nvSpPr>
          <p:spPr>
            <a:xfrm>
              <a:off x="3382574" y="2782669"/>
              <a:ext cx="79034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고용유연화에 대한 정부의 입장은 분명하다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. 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고용 유지와 임금 삭감이라는 두 가지 방안이 모두 가능하다는 것이다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. </a:t>
              </a:r>
              <a:r>
                <a:rPr lang="ko-KR" altLang="en-US" sz="1400" b="1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하지만 이는 어디까지나 최저임금 인상의 부작용이다</a:t>
              </a:r>
              <a:r>
                <a:rPr lang="en-US" altLang="ko-KR" sz="1400" b="1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. 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올해 들어 소상공인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·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자영업자들은 </a:t>
              </a:r>
              <a:r>
                <a:rPr lang="ko-KR" altLang="en-US" sz="1400" b="1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인건비 부담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에 허덕이고 있다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. </a:t>
              </a:r>
              <a:r>
                <a:rPr lang="ko-KR" altLang="en-US" sz="800" dirty="0" err="1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지난달에만도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 편의점 아르바이트생 등 취약계층 일자리가 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18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만 명 줄었다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. 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이 가운데 임시직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·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일용직은 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1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년 전보다 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24%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나 급감한 것으로 나타났다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. 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또 자영업은 코로나 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19 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사태로 직격탄을 맞았다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. 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매출이 감소한 음식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·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숙박업 취업자는 무려 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17</a:t>
              </a:r>
              <a:r>
                <a:rPr lang="ko-KR" altLang="en-US" sz="800" dirty="0" err="1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개월째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 마이너스였다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. 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특히 도소매업과 숙박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…</a:t>
              </a:r>
              <a:endParaRPr lang="ko-KR" altLang="en-US" sz="8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0F3C682-0315-95A8-37CB-18E389D25504}"/>
                </a:ext>
              </a:extLst>
            </p:cNvPr>
            <p:cNvSpPr txBox="1"/>
            <p:nvPr/>
          </p:nvSpPr>
          <p:spPr>
            <a:xfrm>
              <a:off x="3382574" y="3537308"/>
              <a:ext cx="79034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고용유연화에 대한 정부의 입장은 분명하다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. 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하지만 고용의 유연성을 높이는 것은 필요하지만 그보다는 기업 부담을 늘리는 쪽으로 가야 한다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. 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기업이 투자를 기피하는 상황에서 정부가 일자리 창출에 나서는 것이 바람직하지 않다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. 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기업의 투자 의욕을 꺾는 규제 완화는 자칫 기업을 해외로 내몰 수 있다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. 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정부는 지난해 말 ‘기업활력 제고를 위한 </a:t>
              </a:r>
              <a:r>
                <a:rPr lang="ko-KR" altLang="en-US" sz="800" dirty="0" err="1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특별법’을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 제정했지만 이 법안은 국회에 계류 중이다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. 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여야 간 협의를 거쳐 올 상반기 안에 관련 법안을 통과시키겠다는 계획이지만 아직은 미진하다는 지적이 나온다고 하니 답답한 노릇이 아닐 수도 없다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.</a:t>
              </a:r>
              <a:endParaRPr lang="ko-KR" altLang="en-US" sz="8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D5BBD4F-68EB-CED5-0ADB-0501E3632359}"/>
                </a:ext>
              </a:extLst>
            </p:cNvPr>
            <p:cNvSpPr txBox="1"/>
            <p:nvPr/>
          </p:nvSpPr>
          <p:spPr>
            <a:xfrm>
              <a:off x="3382574" y="4107281"/>
              <a:ext cx="790341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고용유연화에 대한 정부의 입장은 분명하다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. 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고용 유지와 임금 인상이란 두 마리 토끼를 동시에 잡겠다는 것이다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. 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하지만 이는 ‘노동시장의 유연성 </a:t>
              </a:r>
              <a:r>
                <a:rPr lang="ko-KR" altLang="en-US" sz="800" dirty="0" err="1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강화’라는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 목표에 역행한다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. 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노동시장 이중구조 개선은 문재인 정부가 지난해 말 발표한 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5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대 핵심 과제가 됐다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. </a:t>
              </a:r>
              <a:r>
                <a:rPr lang="ko-KR" altLang="en-US" sz="1400" b="1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비정규직 제로화</a:t>
              </a:r>
              <a:r>
                <a:rPr lang="en-US" altLang="ko-KR" sz="1400" b="1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, </a:t>
              </a:r>
              <a:r>
                <a:rPr lang="ko-KR" altLang="en-US" sz="1400" b="1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최저임금 인상 등 소득주도성장 정책 기조 유지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를 위한 양대 지침이 대표적이지만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, 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그 뒤로도 여러 차례 보완책을 내놓았지만 여전히 미흡한 게 사실이다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. 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특히 올해는 </a:t>
              </a:r>
              <a:r>
                <a:rPr lang="ko-KR" altLang="en-US" sz="800" dirty="0" err="1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노사정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 </a:t>
              </a:r>
              <a:r>
                <a:rPr lang="ko-KR" altLang="en-US" sz="800" dirty="0" err="1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대타협으로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 경제 상황이 크게 악화됐는데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, 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정부는 </a:t>
              </a:r>
              <a:r>
                <a:rPr lang="ko-KR" altLang="en-US" sz="1400" b="1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사회적 대화마저 거부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했다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. 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이런 상황에서 일자리 창출을 위해선 무엇보다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…</a:t>
              </a:r>
              <a:endParaRPr lang="ko-KR" altLang="en-US" sz="8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747C918-B5C4-D462-5D07-5770E1E050F4}"/>
                </a:ext>
              </a:extLst>
            </p:cNvPr>
            <p:cNvSpPr txBox="1"/>
            <p:nvPr/>
          </p:nvSpPr>
          <p:spPr>
            <a:xfrm>
              <a:off x="3382574" y="4876722"/>
              <a:ext cx="790341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고용유연화에 대한 정부의 입장은 분명하다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. 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고용 유지와 임금 인상이란 두 마리 토끼를 동시에 잡겠다는 것이다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. </a:t>
              </a:r>
              <a:r>
                <a:rPr lang="ko-KR" altLang="en-US" sz="1400" b="1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하지만 이는 ‘</a:t>
              </a:r>
              <a:r>
                <a:rPr lang="ko-KR" altLang="en-US" sz="1400" b="1" dirty="0" err="1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노동개혁’이나</a:t>
              </a:r>
              <a:r>
                <a:rPr lang="ko-KR" altLang="en-US" sz="1400" b="1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 다름없다</a:t>
              </a:r>
              <a:r>
                <a:rPr lang="en-US" altLang="ko-KR" sz="1400" b="1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. 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노동계는 “정부가 일자리 창출에 </a:t>
              </a:r>
              <a:r>
                <a:rPr lang="ko-KR" altLang="en-US" sz="800" dirty="0" err="1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실패했다”며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 반발하고 있다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. 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반면 정부는 지난해 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11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월 최저임금 인상 등 소득주도성장 정책을 밀어붙여 일자리가 줄고 실업자가 양산됐다며 정책 전환을 요구했다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. 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그러나 문재인 대통령은 취임 후 줄곧 이를 외면해왔고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, 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올해도 어김없이 저임금과 비정규직 문제 해결을 위한 대책을 내놓았다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. 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그 결과 청년실업률은 사상 최고치를 경신했고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, 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내년엔 더 나빠질 전망이다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.</a:t>
              </a:r>
              <a:endParaRPr lang="ko-KR" altLang="en-US" sz="8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3522B96-6C98-25F6-1594-0ADBAE942B38}"/>
              </a:ext>
            </a:extLst>
          </p:cNvPr>
          <p:cNvSpPr txBox="1"/>
          <p:nvPr/>
        </p:nvSpPr>
        <p:spPr>
          <a:xfrm>
            <a:off x="2090276" y="994400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입력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: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IBM Plex Sans KR ExtraLight" panose="020B0303050203000203" pitchFamily="50" charset="-127"/>
              <a:ea typeface="IBM Plex Sans KR ExtraLight" panose="020B0303050203000203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01E1DA-5EF1-73E8-631A-0A966340DB24}"/>
              </a:ext>
            </a:extLst>
          </p:cNvPr>
          <p:cNvSpPr txBox="1"/>
          <p:nvPr/>
        </p:nvSpPr>
        <p:spPr>
          <a:xfrm>
            <a:off x="2874508" y="994400"/>
            <a:ext cx="2688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고용유연화에 대한 정부의 입장은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…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IBM Plex Sans KR ExtraLight" panose="020B0303050203000203" pitchFamily="50" charset="-127"/>
              <a:ea typeface="IBM Plex Sans KR ExtraLight" panose="020B0303050203000203" pitchFamily="50" charset="-127"/>
            </a:endParaRPr>
          </a:p>
        </p:txBody>
      </p:sp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C4F0E6DB-6E28-92E5-89E7-FE3F5A0F2B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79170"/>
      </p:ext>
    </p:extLst>
  </p:cSld>
  <p:clrMapOvr>
    <a:masterClrMapping/>
  </p:clrMapOvr>
  <p:transition spd="slow" advTm="58258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FFCF66-F444-D112-7643-754EC1643AC6}"/>
              </a:ext>
            </a:extLst>
          </p:cNvPr>
          <p:cNvSpPr txBox="1"/>
          <p:nvPr/>
        </p:nvSpPr>
        <p:spPr>
          <a:xfrm>
            <a:off x="10525988" y="6274943"/>
            <a:ext cx="12987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Team SL2/Tone and Fact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IBM Plex Sans KR ExtraLight" panose="020B0303050203000203" pitchFamily="50" charset="-127"/>
              <a:ea typeface="IBM Plex Sans KR ExtraLight" panose="020B0303050203000203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D0714C-2769-7F3D-F9A7-9411A33BDF16}"/>
              </a:ext>
            </a:extLst>
          </p:cNvPr>
          <p:cNvSpPr txBox="1"/>
          <p:nvPr/>
        </p:nvSpPr>
        <p:spPr>
          <a:xfrm>
            <a:off x="367258" y="6282556"/>
            <a:ext cx="12330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Programmers KDT AI-3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IBM Plex Sans KR ExtraLight" panose="020B0303050203000203" pitchFamily="50" charset="-127"/>
              <a:ea typeface="IBM Plex Sans KR ExtraLight" panose="020B0303050203000203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CE3A5B-366A-B8F1-2B20-6C88630E1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463" y="352790"/>
            <a:ext cx="977537" cy="977537"/>
          </a:xfrm>
          <a:prstGeom prst="ellipse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4466C3-71EA-F245-7917-3179D886132B}"/>
              </a:ext>
            </a:extLst>
          </p:cNvPr>
          <p:cNvSpPr txBox="1"/>
          <p:nvPr/>
        </p:nvSpPr>
        <p:spPr>
          <a:xfrm>
            <a:off x="367258" y="582655"/>
            <a:ext cx="2409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평가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– Human Evaluation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E86E4-E4B2-04EC-9C14-6099E4A75FC1}"/>
              </a:ext>
            </a:extLst>
          </p:cNvPr>
          <p:cNvSpPr txBox="1"/>
          <p:nvPr/>
        </p:nvSpPr>
        <p:spPr>
          <a:xfrm>
            <a:off x="367258" y="367211"/>
            <a:ext cx="8483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프로젝트 마무리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B757B15-27DD-F413-AA82-711941591FDC}"/>
              </a:ext>
            </a:extLst>
          </p:cNvPr>
          <p:cNvGrpSpPr/>
          <p:nvPr/>
        </p:nvGrpSpPr>
        <p:grpSpPr>
          <a:xfrm>
            <a:off x="921367" y="1643695"/>
            <a:ext cx="9930165" cy="3121706"/>
            <a:chOff x="1069621" y="1607621"/>
            <a:chExt cx="9930165" cy="3121706"/>
          </a:xfrm>
        </p:grpSpPr>
        <p:graphicFrame>
          <p:nvGraphicFramePr>
            <p:cNvPr id="6" name="차트 5">
              <a:extLst>
                <a:ext uri="{FF2B5EF4-FFF2-40B4-BE49-F238E27FC236}">
                  <a16:creationId xmlns:a16="http://schemas.microsoft.com/office/drawing/2014/main" id="{512C2749-2C47-D87A-05ED-0C561A0D57D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96471"/>
                </p:ext>
              </p:extLst>
            </p:nvPr>
          </p:nvGraphicFramePr>
          <p:xfrm>
            <a:off x="6483246" y="1607621"/>
            <a:ext cx="4516540" cy="30526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aphicFrame>
          <p:nvGraphicFramePr>
            <p:cNvPr id="14" name="차트 13">
              <a:extLst>
                <a:ext uri="{FF2B5EF4-FFF2-40B4-BE49-F238E27FC236}">
                  <a16:creationId xmlns:a16="http://schemas.microsoft.com/office/drawing/2014/main" id="{5A665D45-6859-7DA6-760A-16095FEBFD0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71677491"/>
                </p:ext>
              </p:extLst>
            </p:nvPr>
          </p:nvGraphicFramePr>
          <p:xfrm>
            <a:off x="1069621" y="1607622"/>
            <a:ext cx="2889771" cy="312170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aphicFrame>
          <p:nvGraphicFramePr>
            <p:cNvPr id="19" name="차트 18">
              <a:extLst>
                <a:ext uri="{FF2B5EF4-FFF2-40B4-BE49-F238E27FC236}">
                  <a16:creationId xmlns:a16="http://schemas.microsoft.com/office/drawing/2014/main" id="{F5C60F01-5C93-7BF6-2C30-D4EC6E46D20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0380522"/>
                </p:ext>
              </p:extLst>
            </p:nvPr>
          </p:nvGraphicFramePr>
          <p:xfrm>
            <a:off x="3677910" y="1607622"/>
            <a:ext cx="2889771" cy="312170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1C76BBB-2AF5-0349-0141-E92D41C20844}"/>
              </a:ext>
            </a:extLst>
          </p:cNvPr>
          <p:cNvSpPr txBox="1"/>
          <p:nvPr/>
        </p:nvSpPr>
        <p:spPr>
          <a:xfrm>
            <a:off x="367258" y="916655"/>
            <a:ext cx="20168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사람들에게 설문조사 형태로 모델성능을 평가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1AF375-98A1-A0C8-2B6A-B847CDB679AA}"/>
              </a:ext>
            </a:extLst>
          </p:cNvPr>
          <p:cNvSpPr txBox="1"/>
          <p:nvPr/>
        </p:nvSpPr>
        <p:spPr>
          <a:xfrm>
            <a:off x="4720745" y="2958596"/>
            <a:ext cx="614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58%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89CCEF-76A2-659D-8ED7-AAF50C303FD6}"/>
              </a:ext>
            </a:extLst>
          </p:cNvPr>
          <p:cNvSpPr txBox="1"/>
          <p:nvPr/>
        </p:nvSpPr>
        <p:spPr>
          <a:xfrm>
            <a:off x="2112455" y="2958596"/>
            <a:ext cx="614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78%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5C826F-C893-8447-FEDF-C07C0070500E}"/>
              </a:ext>
            </a:extLst>
          </p:cNvPr>
          <p:cNvSpPr txBox="1"/>
          <p:nvPr/>
        </p:nvSpPr>
        <p:spPr>
          <a:xfrm>
            <a:off x="8274643" y="3097095"/>
            <a:ext cx="721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79%</a:t>
            </a:r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72D7D96E-1287-E6E3-5F0B-65A94516E0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269233"/>
      </p:ext>
    </p:extLst>
  </p:cSld>
  <p:clrMapOvr>
    <a:masterClrMapping/>
  </p:clrMapOvr>
  <p:transition spd="slow" advTm="84615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FFCF66-F444-D112-7643-754EC1643AC6}"/>
              </a:ext>
            </a:extLst>
          </p:cNvPr>
          <p:cNvSpPr txBox="1"/>
          <p:nvPr/>
        </p:nvSpPr>
        <p:spPr>
          <a:xfrm>
            <a:off x="10525988" y="6274943"/>
            <a:ext cx="12987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Team SL2/Tone and Fact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IBM Plex Sans KR ExtraLight" panose="020B0303050203000203" pitchFamily="50" charset="-127"/>
              <a:ea typeface="IBM Plex Sans KR ExtraLight" panose="020B0303050203000203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D0714C-2769-7F3D-F9A7-9411A33BDF16}"/>
              </a:ext>
            </a:extLst>
          </p:cNvPr>
          <p:cNvSpPr txBox="1"/>
          <p:nvPr/>
        </p:nvSpPr>
        <p:spPr>
          <a:xfrm>
            <a:off x="367258" y="6282556"/>
            <a:ext cx="12330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Programmers KDT AI-3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IBM Plex Sans KR ExtraLight" panose="020B0303050203000203" pitchFamily="50" charset="-127"/>
              <a:ea typeface="IBM Plex Sans KR ExtraLight" panose="020B0303050203000203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CE3A5B-366A-B8F1-2B20-6C88630E1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463" y="352790"/>
            <a:ext cx="977537" cy="977537"/>
          </a:xfrm>
          <a:prstGeom prst="ellipse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4466C3-71EA-F245-7917-3179D886132B}"/>
              </a:ext>
            </a:extLst>
          </p:cNvPr>
          <p:cNvSpPr txBox="1"/>
          <p:nvPr/>
        </p:nvSpPr>
        <p:spPr>
          <a:xfrm>
            <a:off x="367258" y="582655"/>
            <a:ext cx="2409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평가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– Human Evaluation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E86E4-E4B2-04EC-9C14-6099E4A75FC1}"/>
              </a:ext>
            </a:extLst>
          </p:cNvPr>
          <p:cNvSpPr txBox="1"/>
          <p:nvPr/>
        </p:nvSpPr>
        <p:spPr>
          <a:xfrm>
            <a:off x="367258" y="367211"/>
            <a:ext cx="8483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프로젝트 마무리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E674EF0-A974-2773-6E92-8D7EA7D84B9C}"/>
              </a:ext>
            </a:extLst>
          </p:cNvPr>
          <p:cNvGrpSpPr/>
          <p:nvPr/>
        </p:nvGrpSpPr>
        <p:grpSpPr>
          <a:xfrm>
            <a:off x="2220466" y="1758332"/>
            <a:ext cx="7751067" cy="3341335"/>
            <a:chOff x="1600288" y="1758332"/>
            <a:chExt cx="7751067" cy="3341335"/>
          </a:xfrm>
        </p:grpSpPr>
        <p:graphicFrame>
          <p:nvGraphicFramePr>
            <p:cNvPr id="13" name="차트 12">
              <a:extLst>
                <a:ext uri="{FF2B5EF4-FFF2-40B4-BE49-F238E27FC236}">
                  <a16:creationId xmlns:a16="http://schemas.microsoft.com/office/drawing/2014/main" id="{6C577C07-EF1B-47C3-4BC5-E1202679908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14522617"/>
                </p:ext>
              </p:extLst>
            </p:nvPr>
          </p:nvGraphicFramePr>
          <p:xfrm>
            <a:off x="1600288" y="1758332"/>
            <a:ext cx="3981041" cy="334133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aphicFrame>
          <p:nvGraphicFramePr>
            <p:cNvPr id="14" name="차트 13">
              <a:extLst>
                <a:ext uri="{FF2B5EF4-FFF2-40B4-BE49-F238E27FC236}">
                  <a16:creationId xmlns:a16="http://schemas.microsoft.com/office/drawing/2014/main" id="{F89838EA-8AFB-C1AE-FF5E-3C2557EFB06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22123741"/>
                </p:ext>
              </p:extLst>
            </p:nvPr>
          </p:nvGraphicFramePr>
          <p:xfrm>
            <a:off x="5370314" y="1758332"/>
            <a:ext cx="3981041" cy="334133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</p:grp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4FDEB07F-3088-4733-AEE3-7380E30A74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570077"/>
      </p:ext>
    </p:extLst>
  </p:cSld>
  <p:clrMapOvr>
    <a:masterClrMapping/>
  </p:clrMapOvr>
  <p:transition spd="slow" advTm="19342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FFCF66-F444-D112-7643-754EC1643AC6}"/>
              </a:ext>
            </a:extLst>
          </p:cNvPr>
          <p:cNvSpPr txBox="1"/>
          <p:nvPr/>
        </p:nvSpPr>
        <p:spPr>
          <a:xfrm>
            <a:off x="10525988" y="6274943"/>
            <a:ext cx="12987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Team SL2/Tone and Fact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IBM Plex Sans KR ExtraLight" panose="020B0303050203000203" pitchFamily="50" charset="-127"/>
              <a:ea typeface="IBM Plex Sans KR ExtraLight" panose="020B0303050203000203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D0714C-2769-7F3D-F9A7-9411A33BDF16}"/>
              </a:ext>
            </a:extLst>
          </p:cNvPr>
          <p:cNvSpPr txBox="1"/>
          <p:nvPr/>
        </p:nvSpPr>
        <p:spPr>
          <a:xfrm>
            <a:off x="367258" y="6282556"/>
            <a:ext cx="12330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Programmers KDT AI-3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IBM Plex Sans KR ExtraLight" panose="020B0303050203000203" pitchFamily="50" charset="-127"/>
              <a:ea typeface="IBM Plex Sans KR ExtraLight" panose="020B0303050203000203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CE3A5B-366A-B8F1-2B20-6C88630E1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463" y="352790"/>
            <a:ext cx="977537" cy="977537"/>
          </a:xfrm>
          <a:prstGeom prst="ellipse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4466C3-71EA-F245-7917-3179D886132B}"/>
              </a:ext>
            </a:extLst>
          </p:cNvPr>
          <p:cNvSpPr txBox="1"/>
          <p:nvPr/>
        </p:nvSpPr>
        <p:spPr>
          <a:xfrm>
            <a:off x="367258" y="582655"/>
            <a:ext cx="1608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자체 평가 및 반성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E86E4-E4B2-04EC-9C14-6099E4A75FC1}"/>
              </a:ext>
            </a:extLst>
          </p:cNvPr>
          <p:cNvSpPr txBox="1"/>
          <p:nvPr/>
        </p:nvSpPr>
        <p:spPr>
          <a:xfrm>
            <a:off x="367258" y="367211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프로젝트 회고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1B908A-88C4-9B62-9B56-BE18D3A24A10}"/>
              </a:ext>
            </a:extLst>
          </p:cNvPr>
          <p:cNvSpPr txBox="1"/>
          <p:nvPr/>
        </p:nvSpPr>
        <p:spPr>
          <a:xfrm>
            <a:off x="4392649" y="2890391"/>
            <a:ext cx="340670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기능 통합 미비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IBM Plex Sans KR ExtraLight" panose="020B0303050203000203" pitchFamily="50" charset="-127"/>
              <a:ea typeface="IBM Plex Sans KR ExtraLight" panose="020B0303050203000203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하드웨어의 한계로 시도 못한 모델들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IBM Plex Sans KR ExtraLight" panose="020B0303050203000203" pitchFamily="50" charset="-127"/>
              <a:ea typeface="IBM Plex Sans KR ExtraLight" panose="020B0303050203000203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평가지표의 한계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IBM Plex Sans KR ExtraLight" panose="020B0303050203000203" pitchFamily="50" charset="-127"/>
              <a:ea typeface="IBM Plex Sans KR ExtraLight" panose="020B0303050203000203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IBM Plex Sans KR ExtraLight" panose="020B0303050203000203" pitchFamily="50" charset="-127"/>
              <a:ea typeface="IBM Plex Sans KR ExtraLight" panose="020B0303050203000203" pitchFamily="50" charset="-127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4595D995-422B-D77C-201A-16A36A604D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512345"/>
      </p:ext>
    </p:extLst>
  </p:cSld>
  <p:clrMapOvr>
    <a:masterClrMapping/>
  </p:clrMapOvr>
  <p:transition spd="slow" advTm="47902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FFCF66-F444-D112-7643-754EC1643AC6}"/>
              </a:ext>
            </a:extLst>
          </p:cNvPr>
          <p:cNvSpPr txBox="1"/>
          <p:nvPr/>
        </p:nvSpPr>
        <p:spPr>
          <a:xfrm>
            <a:off x="10525988" y="6274943"/>
            <a:ext cx="12987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Team SL2/Tone and Fact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IBM Plex Sans KR ExtraLight" panose="020B0303050203000203" pitchFamily="50" charset="-127"/>
              <a:ea typeface="IBM Plex Sans KR ExtraLight" panose="020B0303050203000203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D0714C-2769-7F3D-F9A7-9411A33BDF16}"/>
              </a:ext>
            </a:extLst>
          </p:cNvPr>
          <p:cNvSpPr txBox="1"/>
          <p:nvPr/>
        </p:nvSpPr>
        <p:spPr>
          <a:xfrm>
            <a:off x="367258" y="6282556"/>
            <a:ext cx="12330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Programmers KDT AI-3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IBM Plex Sans KR ExtraLight" panose="020B0303050203000203" pitchFamily="50" charset="-127"/>
              <a:ea typeface="IBM Plex Sans KR ExtraLight" panose="020B0303050203000203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7D85553-DD7A-6F4D-10C3-A4AE7C291DA6}"/>
              </a:ext>
            </a:extLst>
          </p:cNvPr>
          <p:cNvGrpSpPr/>
          <p:nvPr/>
        </p:nvGrpSpPr>
        <p:grpSpPr>
          <a:xfrm>
            <a:off x="4329269" y="1264712"/>
            <a:ext cx="3533460" cy="4328576"/>
            <a:chOff x="4329269" y="776213"/>
            <a:chExt cx="3533460" cy="432857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1CE3A5B-366A-B8F1-2B20-6C88630E1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9269" y="776213"/>
              <a:ext cx="3533460" cy="3533460"/>
            </a:xfrm>
            <a:prstGeom prst="ellipse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4466C3-71EA-F245-7917-3179D886132B}"/>
                </a:ext>
              </a:extLst>
            </p:cNvPr>
            <p:cNvSpPr txBox="1"/>
            <p:nvPr/>
          </p:nvSpPr>
          <p:spPr>
            <a:xfrm>
              <a:off x="4843092" y="4643124"/>
              <a:ext cx="25058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2">
                      <a:lumMod val="25000"/>
                    </a:schemeClr>
                  </a:solidFill>
                  <a:latin typeface="IBM Plex Sans KR Thin" panose="020B0203050203000203" pitchFamily="50" charset="-127"/>
                  <a:ea typeface="IBM Plex Sans KR Thin" panose="020B0203050203000203" pitchFamily="50" charset="-127"/>
                </a:rPr>
                <a:t>End of 	Document</a:t>
              </a:r>
              <a:endParaRPr lang="ko-KR" altLang="en-US" sz="2400" dirty="0">
                <a:solidFill>
                  <a:schemeClr val="bg2">
                    <a:lumMod val="25000"/>
                  </a:schemeClr>
                </a:solidFill>
                <a:latin typeface="IBM Plex Sans KR Thin" panose="020B0203050203000203" pitchFamily="50" charset="-127"/>
                <a:ea typeface="IBM Plex Sans KR Thin" panose="020B0203050203000203" pitchFamily="50" charset="-127"/>
              </a:endParaRPr>
            </a:p>
          </p:txBody>
        </p:sp>
      </p:grp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554B4E37-081E-6A5D-455D-8364C6DCB9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58739"/>
      </p:ext>
    </p:extLst>
  </p:cSld>
  <p:clrMapOvr>
    <a:masterClrMapping/>
  </p:clrMapOvr>
  <p:transition spd="slow" advTm="10565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8283224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34BAE8A2-5767-7C12-A4B0-FC4108E932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462" y="2451462"/>
            <a:ext cx="1955076" cy="1955076"/>
          </a:xfrm>
          <a:prstGeom prst="ellipse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58BB20E1-EDB2-BA89-7217-573E2375CB5E}"/>
              </a:ext>
            </a:extLst>
          </p:cNvPr>
          <p:cNvGrpSpPr/>
          <p:nvPr/>
        </p:nvGrpSpPr>
        <p:grpSpPr>
          <a:xfrm>
            <a:off x="9252447" y="2985590"/>
            <a:ext cx="2579553" cy="886820"/>
            <a:chOff x="8779372" y="2935123"/>
            <a:chExt cx="2579553" cy="88682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7265362-4692-6DB2-6E74-C927F131C96A}"/>
                </a:ext>
              </a:extLst>
            </p:cNvPr>
            <p:cNvSpPr txBox="1"/>
            <p:nvPr/>
          </p:nvSpPr>
          <p:spPr>
            <a:xfrm>
              <a:off x="9675451" y="3606499"/>
              <a:ext cx="168347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Team SL2 / </a:t>
              </a:r>
              <a:r>
                <a:rPr lang="ko-KR" altLang="en-US" sz="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손태희</a:t>
              </a:r>
              <a:r>
                <a:rPr lang="ko-KR" alt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| </a:t>
              </a:r>
              <a:r>
                <a:rPr lang="ko-KR" alt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이강욱 </a:t>
              </a:r>
              <a:r>
                <a:rPr lang="en-US" altLang="ko-KR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| </a:t>
              </a:r>
              <a:r>
                <a:rPr lang="ko-KR" altLang="en-US" sz="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이원재</a:t>
              </a:r>
              <a:endPara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6E4223A-1399-19DA-15BF-F8095A359549}"/>
                </a:ext>
              </a:extLst>
            </p:cNvPr>
            <p:cNvSpPr txBox="1"/>
            <p:nvPr/>
          </p:nvSpPr>
          <p:spPr>
            <a:xfrm>
              <a:off x="9529577" y="2935123"/>
              <a:ext cx="18293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Programmers KDT AI-3 </a:t>
              </a:r>
              <a:r>
                <a:rPr lang="ko-KR" alt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최종 프로젝트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29ABAF8-1F7F-08EC-862D-D56E585A8A3C}"/>
                </a:ext>
              </a:extLst>
            </p:cNvPr>
            <p:cNvSpPr txBox="1"/>
            <p:nvPr/>
          </p:nvSpPr>
          <p:spPr>
            <a:xfrm>
              <a:off x="8779372" y="3067890"/>
              <a:ext cx="25795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BM Plex Sans KR Thin" panose="020B0203050203000203" pitchFamily="50" charset="-127"/>
                  <a:ea typeface="IBM Plex Sans KR Thin" panose="020B0203050203000203" pitchFamily="50" charset="-127"/>
                </a:rPr>
                <a:t>Tone &amp; Fact</a:t>
              </a:r>
              <a:endPara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 KR Thin" panose="020B0203050203000203" pitchFamily="50" charset="-127"/>
                <a:ea typeface="IBM Plex Sans KR Thin" panose="020B0203050203000203" pitchFamily="50" charset="-127"/>
              </a:endParaRPr>
            </a:p>
          </p:txBody>
        </p:sp>
      </p:grp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FBAE980C-DCD9-D32C-E2A4-E17961124C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08443"/>
      </p:ext>
    </p:extLst>
  </p:cSld>
  <p:clrMapOvr>
    <a:masterClrMapping/>
  </p:clrMapOvr>
  <p:transition spd="slow" advTm="15581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FFCF66-F444-D112-7643-754EC1643AC6}"/>
              </a:ext>
            </a:extLst>
          </p:cNvPr>
          <p:cNvSpPr txBox="1"/>
          <p:nvPr/>
        </p:nvSpPr>
        <p:spPr>
          <a:xfrm>
            <a:off x="10525988" y="6274943"/>
            <a:ext cx="12987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Team SL2/Tone and Fact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IBM Plex Sans KR ExtraLight" panose="020B0303050203000203" pitchFamily="50" charset="-127"/>
              <a:ea typeface="IBM Plex Sans KR ExtraLight" panose="020B0303050203000203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D0714C-2769-7F3D-F9A7-9411A33BDF16}"/>
              </a:ext>
            </a:extLst>
          </p:cNvPr>
          <p:cNvSpPr txBox="1"/>
          <p:nvPr/>
        </p:nvSpPr>
        <p:spPr>
          <a:xfrm>
            <a:off x="367258" y="6282556"/>
            <a:ext cx="12330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Programmers KDT AI-3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IBM Plex Sans KR ExtraLight" panose="020B0303050203000203" pitchFamily="50" charset="-127"/>
              <a:ea typeface="IBM Plex Sans KR ExtraLight" panose="020B0303050203000203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CE3A5B-366A-B8F1-2B20-6C88630E1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463" y="352790"/>
            <a:ext cx="977537" cy="977537"/>
          </a:xfrm>
          <a:prstGeom prst="ellipse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9BB32B-A531-EE5C-4540-529BA1FD5950}"/>
              </a:ext>
            </a:extLst>
          </p:cNvPr>
          <p:cNvSpPr txBox="1"/>
          <p:nvPr/>
        </p:nvSpPr>
        <p:spPr>
          <a:xfrm>
            <a:off x="367258" y="582655"/>
            <a:ext cx="2156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프로젝트의 배경 및 발상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364772-201E-A196-E05C-7F36A9A7BAFE}"/>
              </a:ext>
            </a:extLst>
          </p:cNvPr>
          <p:cNvSpPr txBox="1"/>
          <p:nvPr/>
        </p:nvSpPr>
        <p:spPr>
          <a:xfrm>
            <a:off x="367258" y="367211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프로젝트 개요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E116E6-9136-B0D4-BE01-3B1709610AA4}"/>
              </a:ext>
            </a:extLst>
          </p:cNvPr>
          <p:cNvSpPr txBox="1"/>
          <p:nvPr/>
        </p:nvSpPr>
        <p:spPr>
          <a:xfrm>
            <a:off x="2442633" y="1186015"/>
            <a:ext cx="79597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같은 사실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(Fact)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를 가지고도 여러 논조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(Tone)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의 기사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/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사설을 쓸 수 있으며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이는 언론사 독자들에게 큰 영향을 미칠 수 있다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특히 언론사 특유의 논조는 독자들이 그 언론사를 선택하는 기준이 될 수 있다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어떤 독자들은 특정 언론사의 기사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/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사설에서 논조를 제거한 사실만을 원한다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.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언론사의 논조에 동의하지 않아서 그럴 수도 있고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단순히 빠르게 사실 위주의 정보만 습득하고 판단을 스스로 하기 원해서 일수도 있다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어떤 독자들은 같은 사실을 두고 다른 논조를 가진 언론사가 이를 어떻게 해석할 지 알고 싶어 한다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5BA189-C799-6136-2697-22E90E1DFDD9}"/>
              </a:ext>
            </a:extLst>
          </p:cNvPr>
          <p:cNvSpPr txBox="1"/>
          <p:nvPr/>
        </p:nvSpPr>
        <p:spPr>
          <a:xfrm>
            <a:off x="2442633" y="2334105"/>
            <a:ext cx="7959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자연어처리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SOTA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급 모델 을 응용해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언론사의 기사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/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사설에서 논조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(Tone)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와 사실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(Fact)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을 분리하는 인공지능을 만들고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이를 바탕으로 다양한 파생 기능을 구현해 서비스한다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B1A67C-74A2-0930-6D4E-7CDDC6889727}"/>
              </a:ext>
            </a:extLst>
          </p:cNvPr>
          <p:cNvSpPr txBox="1"/>
          <p:nvPr/>
        </p:nvSpPr>
        <p:spPr>
          <a:xfrm>
            <a:off x="1600288" y="1186015"/>
            <a:ext cx="652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배경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: 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IBM Plex Sans KR ExtraLight" panose="020B0303050203000203" pitchFamily="50" charset="-127"/>
              <a:ea typeface="IBM Plex Sans KR ExtraLight" panose="020B0303050203000203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871068-89B2-CD1E-BCF5-75BB63EC0CA7}"/>
              </a:ext>
            </a:extLst>
          </p:cNvPr>
          <p:cNvSpPr txBox="1"/>
          <p:nvPr/>
        </p:nvSpPr>
        <p:spPr>
          <a:xfrm>
            <a:off x="1600288" y="2334105"/>
            <a:ext cx="652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발상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: 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IBM Plex Sans KR ExtraLight" panose="020B0303050203000203" pitchFamily="50" charset="-127"/>
              <a:ea typeface="IBM Plex Sans KR ExtraLight" panose="020B0303050203000203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0E9A056-B7E9-301D-A1CA-7BE2B424EBB3}"/>
              </a:ext>
            </a:extLst>
          </p:cNvPr>
          <p:cNvSpPr/>
          <p:nvPr/>
        </p:nvSpPr>
        <p:spPr>
          <a:xfrm>
            <a:off x="1600288" y="3585155"/>
            <a:ext cx="2878111" cy="727023"/>
          </a:xfrm>
          <a:prstGeom prst="rect">
            <a:avLst/>
          </a:prstGeom>
          <a:noFill/>
          <a:ln w="63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IBM Plex Sans KR Thin" panose="020B0203050203000203" pitchFamily="50" charset="-127"/>
                <a:ea typeface="IBM Plex Sans KR Thin" panose="020B0203050203000203" pitchFamily="50" charset="-127"/>
              </a:rPr>
              <a:t>요약모델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IBM Plex Sans KR Thin" panose="020B0203050203000203" pitchFamily="50" charset="-127"/>
              <a:ea typeface="IBM Plex Sans KR Thin" panose="020B0203050203000203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IBM Plex Sans KR Thin" panose="020B0203050203000203" pitchFamily="50" charset="-127"/>
                <a:ea typeface="IBM Plex Sans KR Thin" panose="020B0203050203000203" pitchFamily="50" charset="-127"/>
              </a:rPr>
              <a:t>논조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IBM Plex Sans KR Thin" panose="020B0203050203000203" pitchFamily="50" charset="-127"/>
                <a:ea typeface="IBM Plex Sans KR Thin" panose="020B0203050203000203" pitchFamily="50" charset="-127"/>
              </a:rPr>
              <a:t>(Tone)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IBM Plex Sans KR Thin" panose="020B0203050203000203" pitchFamily="50" charset="-127"/>
                <a:ea typeface="IBM Plex Sans KR Thin" panose="020B0203050203000203" pitchFamily="50" charset="-127"/>
              </a:rPr>
              <a:t>를 분리하여 사실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IBM Plex Sans KR Thin" panose="020B0203050203000203" pitchFamily="50" charset="-127"/>
                <a:ea typeface="IBM Plex Sans KR Thin" panose="020B0203050203000203" pitchFamily="50" charset="-127"/>
              </a:rPr>
              <a:t>(Fact)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IBM Plex Sans KR Thin" panose="020B0203050203000203" pitchFamily="50" charset="-127"/>
                <a:ea typeface="IBM Plex Sans KR Thin" panose="020B0203050203000203" pitchFamily="50" charset="-127"/>
              </a:rPr>
              <a:t>만 남은 텍스트 생성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948C2F3-8C42-659A-324E-7195544ABDDE}"/>
              </a:ext>
            </a:extLst>
          </p:cNvPr>
          <p:cNvSpPr/>
          <p:nvPr/>
        </p:nvSpPr>
        <p:spPr>
          <a:xfrm>
            <a:off x="5445266" y="3438546"/>
            <a:ext cx="1135886" cy="1135886"/>
          </a:xfrm>
          <a:prstGeom prst="ellipse">
            <a:avLst/>
          </a:prstGeom>
          <a:noFill/>
          <a:ln w="63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IBM Plex Sans KR Thin" panose="020B0203050203000203" pitchFamily="50" charset="-127"/>
                <a:ea typeface="IBM Plex Sans KR Thin" panose="020B0203050203000203" pitchFamily="50" charset="-127"/>
              </a:rPr>
              <a:t>Fact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IBM Plex Sans KR Thin" panose="020B0203050203000203" pitchFamily="50" charset="-127"/>
              <a:ea typeface="IBM Plex Sans KR Thin" panose="020B0203050203000203" pitchFamily="50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7B4A9E7-3BA8-3A35-2A0B-D9BD22281B75}"/>
              </a:ext>
            </a:extLst>
          </p:cNvPr>
          <p:cNvCxnSpPr>
            <a:cxnSpLocks/>
          </p:cNvCxnSpPr>
          <p:nvPr/>
        </p:nvCxnSpPr>
        <p:spPr>
          <a:xfrm flipH="1">
            <a:off x="4478399" y="3948666"/>
            <a:ext cx="760664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headEnd type="arrow" w="lg" len="lg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1A7B62D-CA1B-C58B-F9F9-06D3442705AC}"/>
              </a:ext>
            </a:extLst>
          </p:cNvPr>
          <p:cNvSpPr/>
          <p:nvPr/>
        </p:nvSpPr>
        <p:spPr>
          <a:xfrm>
            <a:off x="1600288" y="4888650"/>
            <a:ext cx="2878111" cy="727023"/>
          </a:xfrm>
          <a:prstGeom prst="rect">
            <a:avLst/>
          </a:prstGeom>
          <a:noFill/>
          <a:ln w="63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IBM Plex Sans KR Thin" panose="020B0203050203000203" pitchFamily="50" charset="-127"/>
                <a:ea typeface="IBM Plex Sans KR Thin" panose="020B0203050203000203" pitchFamily="50" charset="-127"/>
              </a:rPr>
              <a:t>생성모델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IBM Plex Sans KR Thin" panose="020B0203050203000203" pitchFamily="50" charset="-127"/>
              <a:ea typeface="IBM Plex Sans KR Thin" panose="020B0203050203000203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IBM Plex Sans KR Thin" panose="020B0203050203000203" pitchFamily="50" charset="-127"/>
                <a:ea typeface="IBM Plex Sans KR Thin" panose="020B0203050203000203" pitchFamily="50" charset="-127"/>
              </a:rPr>
              <a:t>언론사의 논조가 살아있는 사설 위주의 데이터로 학습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E6A6781-8A0D-C7D9-92C7-5557B4A322BC}"/>
              </a:ext>
            </a:extLst>
          </p:cNvPr>
          <p:cNvGrpSpPr/>
          <p:nvPr/>
        </p:nvGrpSpPr>
        <p:grpSpPr>
          <a:xfrm>
            <a:off x="5445266" y="4675689"/>
            <a:ext cx="4678976" cy="1135886"/>
            <a:chOff x="6965048" y="4961168"/>
            <a:chExt cx="4678976" cy="1135886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A6640F6-E16F-29AF-7D0A-8CD47B542F9B}"/>
                </a:ext>
              </a:extLst>
            </p:cNvPr>
            <p:cNvSpPr/>
            <p:nvPr/>
          </p:nvSpPr>
          <p:spPr>
            <a:xfrm>
              <a:off x="6965048" y="4961168"/>
              <a:ext cx="1135886" cy="1135886"/>
            </a:xfrm>
            <a:prstGeom prst="ellipse">
              <a:avLst/>
            </a:prstGeom>
            <a:noFill/>
            <a:ln w="63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IBM Plex Sans KR Thin" panose="020B0203050203000203" pitchFamily="50" charset="-127"/>
                  <a:ea typeface="IBM Plex Sans KR Thin" panose="020B0203050203000203" pitchFamily="50" charset="-127"/>
                </a:rPr>
                <a:t>Tone A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IBM Plex Sans KR Thin" panose="020B0203050203000203" pitchFamily="50" charset="-127"/>
                <a:ea typeface="IBM Plex Sans KR Thin" panose="020B0203050203000203" pitchFamily="50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A252391-19A5-E5E9-363A-24A7746806FD}"/>
                </a:ext>
              </a:extLst>
            </p:cNvPr>
            <p:cNvSpPr/>
            <p:nvPr/>
          </p:nvSpPr>
          <p:spPr>
            <a:xfrm>
              <a:off x="8284182" y="4961168"/>
              <a:ext cx="1135886" cy="1135886"/>
            </a:xfrm>
            <a:prstGeom prst="ellipse">
              <a:avLst/>
            </a:prstGeom>
            <a:noFill/>
            <a:ln w="63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IBM Plex Sans KR Thin" panose="020B0203050203000203" pitchFamily="50" charset="-127"/>
                  <a:ea typeface="IBM Plex Sans KR Thin" panose="020B0203050203000203" pitchFamily="50" charset="-127"/>
                </a:rPr>
                <a:t>Tone B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IBM Plex Sans KR Thin" panose="020B0203050203000203" pitchFamily="50" charset="-127"/>
                <a:ea typeface="IBM Plex Sans KR Thin" panose="020B0203050203000203" pitchFamily="50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3001744-ECC4-CB55-6DC3-56BB70B37CB4}"/>
                </a:ext>
              </a:extLst>
            </p:cNvPr>
            <p:cNvSpPr/>
            <p:nvPr/>
          </p:nvSpPr>
          <p:spPr>
            <a:xfrm>
              <a:off x="9603316" y="4961168"/>
              <a:ext cx="1135886" cy="1135886"/>
            </a:xfrm>
            <a:prstGeom prst="ellipse">
              <a:avLst/>
            </a:prstGeom>
            <a:noFill/>
            <a:ln w="63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IBM Plex Sans KR Thin" panose="020B0203050203000203" pitchFamily="50" charset="-127"/>
                  <a:ea typeface="IBM Plex Sans KR Thin" panose="020B0203050203000203" pitchFamily="50" charset="-127"/>
                </a:rPr>
                <a:t>Tone C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IBM Plex Sans KR Thin" panose="020B0203050203000203" pitchFamily="50" charset="-127"/>
                <a:ea typeface="IBM Plex Sans KR Thin" panose="020B0203050203000203" pitchFamily="50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E04E172-26C5-A40A-2A8E-D3C90B0155A4}"/>
                </a:ext>
              </a:extLst>
            </p:cNvPr>
            <p:cNvSpPr/>
            <p:nvPr/>
          </p:nvSpPr>
          <p:spPr>
            <a:xfrm>
              <a:off x="10922450" y="5469117"/>
              <a:ext cx="119988" cy="119988"/>
            </a:xfrm>
            <a:prstGeom prst="ellipse">
              <a:avLst/>
            </a:prstGeom>
            <a:noFill/>
            <a:ln w="63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IBM Plex Sans KR Thin" panose="020B0203050203000203" pitchFamily="50" charset="-127"/>
                <a:ea typeface="IBM Plex Sans KR Thin" panose="020B0203050203000203" pitchFamily="50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3BB402D2-A9B8-8BFE-0241-4A58167D86CD}"/>
                </a:ext>
              </a:extLst>
            </p:cNvPr>
            <p:cNvSpPr/>
            <p:nvPr/>
          </p:nvSpPr>
          <p:spPr>
            <a:xfrm>
              <a:off x="11223243" y="5469117"/>
              <a:ext cx="119988" cy="119988"/>
            </a:xfrm>
            <a:prstGeom prst="ellipse">
              <a:avLst/>
            </a:prstGeom>
            <a:noFill/>
            <a:ln w="63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IBM Plex Sans KR Thin" panose="020B0203050203000203" pitchFamily="50" charset="-127"/>
                <a:ea typeface="IBM Plex Sans KR Thin" panose="020B0203050203000203" pitchFamily="50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75C9120-E805-2E98-DC60-46014FB34449}"/>
                </a:ext>
              </a:extLst>
            </p:cNvPr>
            <p:cNvSpPr/>
            <p:nvPr/>
          </p:nvSpPr>
          <p:spPr>
            <a:xfrm>
              <a:off x="11524036" y="5469117"/>
              <a:ext cx="119988" cy="119988"/>
            </a:xfrm>
            <a:prstGeom prst="ellipse">
              <a:avLst/>
            </a:prstGeom>
            <a:noFill/>
            <a:ln w="63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IBM Plex Sans KR Thin" panose="020B0203050203000203" pitchFamily="50" charset="-127"/>
                <a:ea typeface="IBM Plex Sans KR Thin" panose="020B0203050203000203" pitchFamily="50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9C8D089-82FB-6EA9-0CD4-E14391A8A670}"/>
              </a:ext>
            </a:extLst>
          </p:cNvPr>
          <p:cNvCxnSpPr>
            <a:cxnSpLocks/>
          </p:cNvCxnSpPr>
          <p:nvPr/>
        </p:nvCxnSpPr>
        <p:spPr>
          <a:xfrm flipH="1">
            <a:off x="4478399" y="5245315"/>
            <a:ext cx="760664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headEnd type="arrow" w="lg" len="lg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2A7C4989-8DF8-9C33-38E8-9865EF79CE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24335"/>
      </p:ext>
    </p:extLst>
  </p:cSld>
  <p:clrMapOvr>
    <a:masterClrMapping/>
  </p:clrMapOvr>
  <p:transition spd="slow" advTm="50364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FFCF66-F444-D112-7643-754EC1643AC6}"/>
              </a:ext>
            </a:extLst>
          </p:cNvPr>
          <p:cNvSpPr txBox="1"/>
          <p:nvPr/>
        </p:nvSpPr>
        <p:spPr>
          <a:xfrm>
            <a:off x="10525988" y="6274943"/>
            <a:ext cx="12987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Team SL2/Tone and Fact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IBM Plex Sans KR ExtraLight" panose="020B0303050203000203" pitchFamily="50" charset="-127"/>
              <a:ea typeface="IBM Plex Sans KR ExtraLight" panose="020B0303050203000203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D0714C-2769-7F3D-F9A7-9411A33BDF16}"/>
              </a:ext>
            </a:extLst>
          </p:cNvPr>
          <p:cNvSpPr txBox="1"/>
          <p:nvPr/>
        </p:nvSpPr>
        <p:spPr>
          <a:xfrm>
            <a:off x="367258" y="6282556"/>
            <a:ext cx="12330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Programmers KDT AI-3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IBM Plex Sans KR ExtraLight" panose="020B0303050203000203" pitchFamily="50" charset="-127"/>
              <a:ea typeface="IBM Plex Sans KR ExtraLight" panose="020B0303050203000203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CE3A5B-366A-B8F1-2B20-6C88630E1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463" y="352790"/>
            <a:ext cx="977537" cy="977537"/>
          </a:xfrm>
          <a:prstGeom prst="ellipse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9BB32B-A531-EE5C-4540-529BA1FD5950}"/>
              </a:ext>
            </a:extLst>
          </p:cNvPr>
          <p:cNvSpPr txBox="1"/>
          <p:nvPr/>
        </p:nvSpPr>
        <p:spPr>
          <a:xfrm>
            <a:off x="367258" y="582655"/>
            <a:ext cx="2204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응용 서비스 및 타겟 고객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364772-201E-A196-E05C-7F36A9A7BAFE}"/>
              </a:ext>
            </a:extLst>
          </p:cNvPr>
          <p:cNvSpPr txBox="1"/>
          <p:nvPr/>
        </p:nvSpPr>
        <p:spPr>
          <a:xfrm>
            <a:off x="367258" y="367211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프로젝트 개요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0E9A056-B7E9-301D-A1CA-7BE2B424EBB3}"/>
              </a:ext>
            </a:extLst>
          </p:cNvPr>
          <p:cNvSpPr/>
          <p:nvPr/>
        </p:nvSpPr>
        <p:spPr>
          <a:xfrm>
            <a:off x="3893838" y="1648922"/>
            <a:ext cx="903912" cy="481214"/>
          </a:xfrm>
          <a:prstGeom prst="rect">
            <a:avLst/>
          </a:prstGeom>
          <a:noFill/>
          <a:ln w="63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IBM Plex Sans KR Thin" panose="020B0203050203000203" pitchFamily="50" charset="-127"/>
                <a:ea typeface="IBM Plex Sans KR Thin" panose="020B0203050203000203" pitchFamily="50" charset="-127"/>
              </a:rPr>
              <a:t>요약모델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948C2F3-8C42-659A-324E-7195544ABDDE}"/>
              </a:ext>
            </a:extLst>
          </p:cNvPr>
          <p:cNvSpPr/>
          <p:nvPr/>
        </p:nvSpPr>
        <p:spPr>
          <a:xfrm>
            <a:off x="3777851" y="2493648"/>
            <a:ext cx="1135886" cy="1135886"/>
          </a:xfrm>
          <a:prstGeom prst="ellipse">
            <a:avLst/>
          </a:prstGeom>
          <a:noFill/>
          <a:ln w="63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IBM Plex Sans KR Thin" panose="020B0203050203000203" pitchFamily="50" charset="-127"/>
                <a:ea typeface="IBM Plex Sans KR Thin" panose="020B0203050203000203" pitchFamily="50" charset="-127"/>
              </a:rPr>
              <a:t>Fact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IBM Plex Sans KR Thin" panose="020B0203050203000203" pitchFamily="50" charset="-127"/>
              <a:ea typeface="IBM Plex Sans KR Thin" panose="020B0203050203000203" pitchFamily="50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7B4A9E7-3BA8-3A35-2A0B-D9BD22281B75}"/>
              </a:ext>
            </a:extLst>
          </p:cNvPr>
          <p:cNvCxnSpPr>
            <a:cxnSpLocks/>
            <a:endCxn id="2" idx="3"/>
          </p:cNvCxnSpPr>
          <p:nvPr/>
        </p:nvCxnSpPr>
        <p:spPr>
          <a:xfrm flipH="1">
            <a:off x="3433963" y="1889529"/>
            <a:ext cx="391131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headEnd type="arrow" w="lg" len="lg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D7C3422-98D4-6830-C8F2-D949EBC3EE9D}"/>
              </a:ext>
            </a:extLst>
          </p:cNvPr>
          <p:cNvSpPr/>
          <p:nvPr/>
        </p:nvSpPr>
        <p:spPr>
          <a:xfrm>
            <a:off x="1390304" y="1526017"/>
            <a:ext cx="2043659" cy="727023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IBM Plex Sans KR Thin" panose="020B0203050203000203" pitchFamily="50" charset="-127"/>
                <a:ea typeface="IBM Plex Sans KR Thin" panose="020B0203050203000203" pitchFamily="50" charset="-127"/>
              </a:rPr>
              <a:t>언론사의 기사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2C74BCE-4AAA-65AD-714E-51B3241AEA12}"/>
              </a:ext>
            </a:extLst>
          </p:cNvPr>
          <p:cNvSpPr/>
          <p:nvPr/>
        </p:nvSpPr>
        <p:spPr>
          <a:xfrm>
            <a:off x="3893839" y="3957640"/>
            <a:ext cx="903912" cy="1242874"/>
          </a:xfrm>
          <a:prstGeom prst="rect">
            <a:avLst/>
          </a:prstGeom>
          <a:noFill/>
          <a:ln w="63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IBM Plex Sans KR Thin" panose="020B0203050203000203" pitchFamily="50" charset="-127"/>
                <a:ea typeface="IBM Plex Sans KR Thin" panose="020B0203050203000203" pitchFamily="50" charset="-127"/>
              </a:rPr>
              <a:t>생성모델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IBM Plex Sans KR Thin" panose="020B0203050203000203" pitchFamily="50" charset="-127"/>
              <a:ea typeface="IBM Plex Sans KR Thin" panose="020B0203050203000203" pitchFamily="50" charset="-127"/>
            </a:endParaRPr>
          </a:p>
          <a:p>
            <a:pPr algn="ctr"/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IBM Plex Sans KR Thin" panose="020B0203050203000203" pitchFamily="50" charset="-127"/>
              <a:ea typeface="IBM Plex Sans KR Thin" panose="020B0203050203000203" pitchFamily="50" charset="-127"/>
            </a:endParaRPr>
          </a:p>
          <a:p>
            <a:pPr algn="ctr"/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IBM Plex Sans KR Thin" panose="020B0203050203000203" pitchFamily="50" charset="-127"/>
              <a:ea typeface="IBM Plex Sans KR Thin" panose="020B0203050203000203" pitchFamily="50" charset="-127"/>
            </a:endParaRPr>
          </a:p>
          <a:p>
            <a:pPr algn="ctr"/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IBM Plex Sans KR Thin" panose="020B0203050203000203" pitchFamily="50" charset="-127"/>
              <a:ea typeface="IBM Plex Sans KR Thin" panose="020B0203050203000203" pitchFamily="50" charset="-127"/>
            </a:endParaRPr>
          </a:p>
          <a:p>
            <a:pPr algn="ctr"/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IBM Plex Sans KR Thin" panose="020B0203050203000203" pitchFamily="50" charset="-127"/>
              <a:ea typeface="IBM Plex Sans KR Thin" panose="020B0203050203000203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14E7CD1-A6A9-98FC-3C68-D15B730BD21F}"/>
              </a:ext>
            </a:extLst>
          </p:cNvPr>
          <p:cNvSpPr/>
          <p:nvPr/>
        </p:nvSpPr>
        <p:spPr>
          <a:xfrm>
            <a:off x="3993437" y="4287297"/>
            <a:ext cx="704714" cy="259583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IBM Plex Sans KR Thin" panose="020B0203050203000203" pitchFamily="50" charset="-127"/>
                <a:ea typeface="IBM Plex Sans KR Thin" panose="020B0203050203000203" pitchFamily="50" charset="-127"/>
              </a:rPr>
              <a:t>Tone A</a:t>
            </a:r>
            <a:endParaRPr lang="ko-KR" altLang="en-US" sz="1000" dirty="0">
              <a:solidFill>
                <a:schemeClr val="bg2">
                  <a:lumMod val="25000"/>
                </a:schemeClr>
              </a:solidFill>
              <a:latin typeface="IBM Plex Sans KR Thin" panose="020B0203050203000203" pitchFamily="50" charset="-127"/>
              <a:ea typeface="IBM Plex Sans KR Thin" panose="020B0203050203000203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5E28D27-8092-07A5-E4CD-216B3CD398FB}"/>
              </a:ext>
            </a:extLst>
          </p:cNvPr>
          <p:cNvSpPr/>
          <p:nvPr/>
        </p:nvSpPr>
        <p:spPr>
          <a:xfrm>
            <a:off x="3993437" y="4579077"/>
            <a:ext cx="704714" cy="259583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IBM Plex Sans KR Thin" panose="020B0203050203000203" pitchFamily="50" charset="-127"/>
                <a:ea typeface="IBM Plex Sans KR Thin" panose="020B0203050203000203" pitchFamily="50" charset="-127"/>
              </a:rPr>
              <a:t>Tone B</a:t>
            </a:r>
            <a:endParaRPr lang="ko-KR" altLang="en-US" sz="1000" dirty="0">
              <a:solidFill>
                <a:schemeClr val="bg2">
                  <a:lumMod val="25000"/>
                </a:schemeClr>
              </a:solidFill>
              <a:latin typeface="IBM Plex Sans KR Thin" panose="020B0203050203000203" pitchFamily="50" charset="-127"/>
              <a:ea typeface="IBM Plex Sans KR Thin" panose="020B0203050203000203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3E76A67-B3C8-CCAD-92B0-561480DADD8B}"/>
              </a:ext>
            </a:extLst>
          </p:cNvPr>
          <p:cNvSpPr/>
          <p:nvPr/>
        </p:nvSpPr>
        <p:spPr>
          <a:xfrm>
            <a:off x="3993437" y="4870857"/>
            <a:ext cx="704714" cy="259583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IBM Plex Sans KR Thin" panose="020B0203050203000203" pitchFamily="50" charset="-127"/>
                <a:ea typeface="IBM Plex Sans KR Thin" panose="020B0203050203000203" pitchFamily="50" charset="-127"/>
              </a:rPr>
              <a:t>Tone C</a:t>
            </a:r>
            <a:endParaRPr lang="ko-KR" altLang="en-US" sz="1000" dirty="0">
              <a:solidFill>
                <a:schemeClr val="bg2">
                  <a:lumMod val="25000"/>
                </a:schemeClr>
              </a:solidFill>
              <a:latin typeface="IBM Plex Sans KR Thin" panose="020B0203050203000203" pitchFamily="50" charset="-127"/>
              <a:ea typeface="IBM Plex Sans KR Thin" panose="020B0203050203000203" pitchFamily="50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5B8F7C3F-1F4C-6083-A362-BB49A163348A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3491650" y="4579077"/>
            <a:ext cx="402189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headEnd type="arrow" w="lg" len="lg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EF6AC04-ED41-4B7F-86DF-2B5EFE75D676}"/>
              </a:ext>
            </a:extLst>
          </p:cNvPr>
          <p:cNvCxnSpPr>
            <a:cxnSpLocks/>
          </p:cNvCxnSpPr>
          <p:nvPr/>
        </p:nvCxnSpPr>
        <p:spPr>
          <a:xfrm flipV="1">
            <a:off x="4345794" y="2130136"/>
            <a:ext cx="0" cy="349862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headEnd type="arrow" w="lg" len="lg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35D0F32-B6BA-68C5-C7C6-38C2C3F94F75}"/>
              </a:ext>
            </a:extLst>
          </p:cNvPr>
          <p:cNvSpPr/>
          <p:nvPr/>
        </p:nvSpPr>
        <p:spPr>
          <a:xfrm>
            <a:off x="1390304" y="4015021"/>
            <a:ext cx="2043659" cy="1135881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IBM Plex Sans KR Thin" panose="020B0203050203000203" pitchFamily="50" charset="-127"/>
                <a:ea typeface="IBM Plex Sans KR Thin" panose="020B0203050203000203" pitchFamily="50" charset="-127"/>
              </a:rPr>
              <a:t>원하는 논조의 기사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DD2A9DF-3AD4-DE81-91B4-E36C668DB09C}"/>
              </a:ext>
            </a:extLst>
          </p:cNvPr>
          <p:cNvCxnSpPr>
            <a:cxnSpLocks/>
          </p:cNvCxnSpPr>
          <p:nvPr/>
        </p:nvCxnSpPr>
        <p:spPr>
          <a:xfrm flipV="1">
            <a:off x="4345794" y="3629534"/>
            <a:ext cx="0" cy="297397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headEnd type="arrow" w="lg" len="lg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0206C13-AA12-0F86-FC98-7C30391C555D}"/>
              </a:ext>
            </a:extLst>
          </p:cNvPr>
          <p:cNvSpPr txBox="1"/>
          <p:nvPr/>
        </p:nvSpPr>
        <p:spPr>
          <a:xfrm>
            <a:off x="6120584" y="1889529"/>
            <a:ext cx="474040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언론사의 일반 독자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IBM Plex Sans KR ExtraLight" panose="020B0303050203000203" pitchFamily="50" charset="-127"/>
              <a:ea typeface="IBM Plex Sans KR ExtraLight" panose="020B0303050203000203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언론사 독자들의 주체적인 정보 획득을 가능하게 함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언론사 독자들이 사실에 조금 더 객관적으로 접근할 수 있음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언론사 독자들이 자신이 원하는 언론사를 선택할 때 도움을 줄 수 있음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496DF4-6FCA-70C6-4C91-EA6854E4698F}"/>
              </a:ext>
            </a:extLst>
          </p:cNvPr>
          <p:cNvSpPr txBox="1"/>
          <p:nvPr/>
        </p:nvSpPr>
        <p:spPr>
          <a:xfrm>
            <a:off x="6120584" y="3331294"/>
            <a:ext cx="4780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포털 서비스 업체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IBM Plex Sans KR ExtraLight" panose="020B0303050203000203" pitchFamily="50" charset="-127"/>
              <a:ea typeface="IBM Plex Sans KR ExtraLight" panose="020B0303050203000203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언론사 기사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/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사설을 대리 게재해주는 포털에서 유틸리티 서비스로 제공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IBM Plex Sans KR ExtraLight" panose="020B0303050203000203" pitchFamily="50" charset="-127"/>
              <a:ea typeface="IBM Plex Sans KR ExtraLight" panose="020B0303050203000203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4CD40D-DADB-45B7-7918-846696357B26}"/>
              </a:ext>
            </a:extLst>
          </p:cNvPr>
          <p:cNvSpPr txBox="1"/>
          <p:nvPr/>
        </p:nvSpPr>
        <p:spPr>
          <a:xfrm>
            <a:off x="6120584" y="4463642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학계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연구분야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IBM Plex Sans KR ExtraLight" panose="020B0303050203000203" pitchFamily="50" charset="-127"/>
              <a:ea typeface="IBM Plex Sans KR ExtraLight" panose="020B0303050203000203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언론정보분야 학계의 연구용도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IBM Plex Sans KR ExtraLight" panose="020B0303050203000203" pitchFamily="50" charset="-127"/>
              <a:ea typeface="IBM Plex Sans KR ExtraLight" panose="020B0303050203000203" pitchFamily="50" charset="-127"/>
            </a:endParaRP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79E91A91-A591-25EE-4C45-78749D1750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35887"/>
      </p:ext>
    </p:extLst>
  </p:cSld>
  <p:clrMapOvr>
    <a:masterClrMapping/>
  </p:clrMapOvr>
  <p:transition spd="slow" advTm="32841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FFCF66-F444-D112-7643-754EC1643AC6}"/>
              </a:ext>
            </a:extLst>
          </p:cNvPr>
          <p:cNvSpPr txBox="1"/>
          <p:nvPr/>
        </p:nvSpPr>
        <p:spPr>
          <a:xfrm>
            <a:off x="10525988" y="6274943"/>
            <a:ext cx="12987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Team SL2/Tone and Fact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IBM Plex Sans KR ExtraLight" panose="020B0303050203000203" pitchFamily="50" charset="-127"/>
              <a:ea typeface="IBM Plex Sans KR ExtraLight" panose="020B0303050203000203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D0714C-2769-7F3D-F9A7-9411A33BDF16}"/>
              </a:ext>
            </a:extLst>
          </p:cNvPr>
          <p:cNvSpPr txBox="1"/>
          <p:nvPr/>
        </p:nvSpPr>
        <p:spPr>
          <a:xfrm>
            <a:off x="367258" y="6282556"/>
            <a:ext cx="12330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Programmers KDT AI-3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IBM Plex Sans KR ExtraLight" panose="020B0303050203000203" pitchFamily="50" charset="-127"/>
              <a:ea typeface="IBM Plex Sans KR ExtraLight" panose="020B0303050203000203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CE3A5B-366A-B8F1-2B20-6C88630E1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463" y="352790"/>
            <a:ext cx="977537" cy="977537"/>
          </a:xfrm>
          <a:prstGeom prst="ellipse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4466C3-71EA-F245-7917-3179D886132B}"/>
              </a:ext>
            </a:extLst>
          </p:cNvPr>
          <p:cNvSpPr txBox="1"/>
          <p:nvPr/>
        </p:nvSpPr>
        <p:spPr>
          <a:xfrm>
            <a:off x="367258" y="582655"/>
            <a:ext cx="32191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하드웨어 요구사항 확인 및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AWS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구축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E86E4-E4B2-04EC-9C14-6099E4A75FC1}"/>
              </a:ext>
            </a:extLst>
          </p:cNvPr>
          <p:cNvSpPr txBox="1"/>
          <p:nvPr/>
        </p:nvSpPr>
        <p:spPr>
          <a:xfrm>
            <a:off x="367258" y="367211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프로젝트 진행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EF186D6-E188-0840-4D8D-D33B8CC0A58F}"/>
              </a:ext>
            </a:extLst>
          </p:cNvPr>
          <p:cNvGrpSpPr/>
          <p:nvPr/>
        </p:nvGrpSpPr>
        <p:grpSpPr>
          <a:xfrm>
            <a:off x="2243527" y="1804656"/>
            <a:ext cx="7704945" cy="3248687"/>
            <a:chOff x="2163576" y="1846166"/>
            <a:chExt cx="7704945" cy="3248687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C48EB81-628B-E33C-0C0F-8488AEE9D302}"/>
                </a:ext>
              </a:extLst>
            </p:cNvPr>
            <p:cNvSpPr/>
            <p:nvPr/>
          </p:nvSpPr>
          <p:spPr>
            <a:xfrm>
              <a:off x="4142278" y="1846166"/>
              <a:ext cx="1768839" cy="1768839"/>
            </a:xfrm>
            <a:prstGeom prst="ellipse">
              <a:avLst/>
            </a:prstGeom>
            <a:noFill/>
            <a:ln w="63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  <a:latin typeface="IBM Plex Sans KR Thin" panose="020B0203050203000203" pitchFamily="50" charset="-127"/>
                  <a:ea typeface="IBM Plex Sans KR Thin" panose="020B0203050203000203" pitchFamily="50" charset="-127"/>
                </a:rPr>
                <a:t>SKT-AI</a:t>
              </a:r>
            </a:p>
            <a:p>
              <a:pPr algn="ctr"/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latin typeface="IBM Plex Sans KR Thin" panose="020B0203050203000203" pitchFamily="50" charset="-127"/>
                  <a:ea typeface="IBM Plex Sans KR Thin" panose="020B0203050203000203" pitchFamily="50" charset="-127"/>
                </a:rPr>
                <a:t>KoGPT-2</a:t>
              </a:r>
            </a:p>
            <a:p>
              <a:pPr algn="ctr"/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  <a:latin typeface="IBM Plex Sans KR Thin" panose="020B0203050203000203" pitchFamily="50" charset="-127"/>
                  <a:ea typeface="IBM Plex Sans KR Thin" panose="020B0203050203000203" pitchFamily="50" charset="-127"/>
                </a:rPr>
                <a:t>125MB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C5B4C1-BCB7-B5E0-A25B-4989E7812CD8}"/>
                </a:ext>
              </a:extLst>
            </p:cNvPr>
            <p:cNvSpPr txBox="1"/>
            <p:nvPr/>
          </p:nvSpPr>
          <p:spPr>
            <a:xfrm>
              <a:off x="5431070" y="3683354"/>
              <a:ext cx="12698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후보 사전학습 모델들</a:t>
              </a: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7DE7E924-3F85-4F5F-B511-FBAE67E713E5}"/>
                </a:ext>
              </a:extLst>
            </p:cNvPr>
            <p:cNvSpPr/>
            <p:nvPr/>
          </p:nvSpPr>
          <p:spPr>
            <a:xfrm>
              <a:off x="8099682" y="1846166"/>
              <a:ext cx="1768839" cy="1768839"/>
            </a:xfrm>
            <a:prstGeom prst="ellipse">
              <a:avLst/>
            </a:prstGeom>
            <a:noFill/>
            <a:ln w="63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  <a:latin typeface="IBM Plex Sans KR Thin" panose="020B0203050203000203" pitchFamily="50" charset="-127"/>
                  <a:ea typeface="IBM Plex Sans KR Thin" panose="020B0203050203000203" pitchFamily="50" charset="-127"/>
                </a:rPr>
                <a:t>SKT-Brain</a:t>
              </a:r>
            </a:p>
            <a:p>
              <a:pPr algn="ctr"/>
              <a:r>
                <a:rPr lang="en-US" altLang="ko-KR" sz="2000" dirty="0" err="1">
                  <a:solidFill>
                    <a:schemeClr val="bg2">
                      <a:lumMod val="25000"/>
                    </a:schemeClr>
                  </a:solidFill>
                  <a:latin typeface="IBM Plex Sans KR Thin" panose="020B0203050203000203" pitchFamily="50" charset="-127"/>
                  <a:ea typeface="IBM Plex Sans KR Thin" panose="020B0203050203000203" pitchFamily="50" charset="-127"/>
                </a:rPr>
                <a:t>KoBERT</a:t>
              </a:r>
              <a:endParaRPr lang="en-US" altLang="ko-KR" sz="2000" dirty="0">
                <a:solidFill>
                  <a:schemeClr val="bg2">
                    <a:lumMod val="25000"/>
                  </a:schemeClr>
                </a:solidFill>
                <a:latin typeface="IBM Plex Sans KR Thin" panose="020B0203050203000203" pitchFamily="50" charset="-127"/>
                <a:ea typeface="IBM Plex Sans KR Thin" panose="020B0203050203000203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  <a:latin typeface="IBM Plex Sans KR Thin" panose="020B0203050203000203" pitchFamily="50" charset="-127"/>
                  <a:ea typeface="IBM Plex Sans KR Thin" panose="020B0203050203000203" pitchFamily="50" charset="-127"/>
                </a:rPr>
                <a:t>110MB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7F8242E-28B9-15AF-01B9-F37BD1F98A40}"/>
                </a:ext>
              </a:extLst>
            </p:cNvPr>
            <p:cNvSpPr/>
            <p:nvPr/>
          </p:nvSpPr>
          <p:spPr>
            <a:xfrm>
              <a:off x="6120980" y="1846166"/>
              <a:ext cx="1768839" cy="1768839"/>
            </a:xfrm>
            <a:prstGeom prst="ellipse">
              <a:avLst/>
            </a:prstGeom>
            <a:noFill/>
            <a:ln w="63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  <a:latin typeface="IBM Plex Sans KR Thin" panose="020B0203050203000203" pitchFamily="50" charset="-127"/>
                  <a:ea typeface="IBM Plex Sans KR Thin" panose="020B0203050203000203" pitchFamily="50" charset="-127"/>
                </a:rPr>
                <a:t>SKT-AI</a:t>
              </a:r>
            </a:p>
            <a:p>
              <a:pPr algn="ctr"/>
              <a:r>
                <a:rPr lang="en-US" altLang="ko-KR" sz="2000" dirty="0" err="1">
                  <a:solidFill>
                    <a:schemeClr val="bg2">
                      <a:lumMod val="25000"/>
                    </a:schemeClr>
                  </a:solidFill>
                  <a:latin typeface="IBM Plex Sans KR Thin" panose="020B0203050203000203" pitchFamily="50" charset="-127"/>
                  <a:ea typeface="IBM Plex Sans KR Thin" panose="020B0203050203000203" pitchFamily="50" charset="-127"/>
                </a:rPr>
                <a:t>KoBART</a:t>
              </a:r>
              <a:endParaRPr lang="en-US" altLang="ko-KR" sz="2000" dirty="0">
                <a:solidFill>
                  <a:schemeClr val="bg2">
                    <a:lumMod val="25000"/>
                  </a:schemeClr>
                </a:solidFill>
                <a:latin typeface="IBM Plex Sans KR Thin" panose="020B0203050203000203" pitchFamily="50" charset="-127"/>
                <a:ea typeface="IBM Plex Sans KR Thin" panose="020B0203050203000203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  <a:latin typeface="IBM Plex Sans KR Thin" panose="020B0203050203000203" pitchFamily="50" charset="-127"/>
                  <a:ea typeface="IBM Plex Sans KR Thin" panose="020B0203050203000203" pitchFamily="50" charset="-127"/>
                </a:rPr>
                <a:t>124MB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8C3F4BB-E58C-917A-5DA1-7F00A6296868}"/>
                </a:ext>
              </a:extLst>
            </p:cNvPr>
            <p:cNvSpPr/>
            <p:nvPr/>
          </p:nvSpPr>
          <p:spPr>
            <a:xfrm>
              <a:off x="2163576" y="1846166"/>
              <a:ext cx="1768839" cy="1768839"/>
            </a:xfrm>
            <a:prstGeom prst="ellipse">
              <a:avLst/>
            </a:prstGeom>
            <a:noFill/>
            <a:ln w="63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bg2">
                      <a:lumMod val="25000"/>
                    </a:schemeClr>
                  </a:solidFill>
                  <a:latin typeface="IBM Plex Sans KR Thin" panose="020B0203050203000203" pitchFamily="50" charset="-127"/>
                  <a:ea typeface="IBM Plex Sans KR Thin" panose="020B0203050203000203" pitchFamily="50" charset="-127"/>
                </a:rPr>
                <a:t>Kakaobrain</a:t>
              </a:r>
              <a:endParaRPr lang="en-US" altLang="ko-KR" sz="1200" dirty="0">
                <a:solidFill>
                  <a:schemeClr val="bg2">
                    <a:lumMod val="25000"/>
                  </a:schemeClr>
                </a:solidFill>
                <a:latin typeface="IBM Plex Sans KR Thin" panose="020B0203050203000203" pitchFamily="50" charset="-127"/>
                <a:ea typeface="IBM Plex Sans KR Thin" panose="020B0203050203000203" pitchFamily="50" charset="-127"/>
              </a:endParaRPr>
            </a:p>
            <a:p>
              <a:pPr algn="ctr"/>
              <a:r>
                <a:rPr lang="en-US" altLang="ko-KR" sz="2000" dirty="0" err="1">
                  <a:solidFill>
                    <a:schemeClr val="bg2">
                      <a:lumMod val="25000"/>
                    </a:schemeClr>
                  </a:solidFill>
                  <a:latin typeface="IBM Plex Sans KR Thin" panose="020B0203050203000203" pitchFamily="50" charset="-127"/>
                  <a:ea typeface="IBM Plex Sans KR Thin" panose="020B0203050203000203" pitchFamily="50" charset="-127"/>
                </a:rPr>
                <a:t>KoGPT</a:t>
              </a:r>
              <a:endParaRPr lang="en-US" altLang="ko-KR" sz="2000" dirty="0">
                <a:solidFill>
                  <a:schemeClr val="bg2">
                    <a:lumMod val="25000"/>
                  </a:schemeClr>
                </a:solidFill>
                <a:latin typeface="IBM Plex Sans KR Thin" panose="020B0203050203000203" pitchFamily="50" charset="-127"/>
                <a:ea typeface="IBM Plex Sans KR Thin" panose="020B0203050203000203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  <a:latin typeface="IBM Plex Sans KR Thin" panose="020B0203050203000203" pitchFamily="50" charset="-127"/>
                  <a:ea typeface="IBM Plex Sans KR Thin" panose="020B0203050203000203" pitchFamily="50" charset="-127"/>
                </a:rPr>
                <a:t>14GB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814FD40-9575-1B22-534D-DF4BA96E1B81}"/>
                </a:ext>
              </a:extLst>
            </p:cNvPr>
            <p:cNvSpPr txBox="1"/>
            <p:nvPr/>
          </p:nvSpPr>
          <p:spPr>
            <a:xfrm>
              <a:off x="2163576" y="4510078"/>
              <a:ext cx="51844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최신 언어모델들은 계산력 뿐 아니라 막대한 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VRAM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을 요구</a:t>
              </a:r>
              <a:endParaRPr lang="en-US" altLang="ko-KR" sz="16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AWS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 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EC2 p3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급 인스턴스 준비 및 개발환경 구축</a:t>
              </a:r>
            </a:p>
          </p:txBody>
        </p:sp>
      </p:grpSp>
      <p:pic>
        <p:nvPicPr>
          <p:cNvPr id="17" name="오디오 16">
            <a:hlinkClick r:id="" action="ppaction://media"/>
            <a:extLst>
              <a:ext uri="{FF2B5EF4-FFF2-40B4-BE49-F238E27FC236}">
                <a16:creationId xmlns:a16="http://schemas.microsoft.com/office/drawing/2014/main" id="{FCCB1549-C47A-C788-CED0-341EFFA212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7301"/>
      </p:ext>
    </p:extLst>
  </p:cSld>
  <p:clrMapOvr>
    <a:masterClrMapping/>
  </p:clrMapOvr>
  <p:transition spd="slow" advTm="26308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FFCF66-F444-D112-7643-754EC1643AC6}"/>
              </a:ext>
            </a:extLst>
          </p:cNvPr>
          <p:cNvSpPr txBox="1"/>
          <p:nvPr/>
        </p:nvSpPr>
        <p:spPr>
          <a:xfrm>
            <a:off x="10525988" y="6274943"/>
            <a:ext cx="12987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Team SL2/Tone and Fact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IBM Plex Sans KR ExtraLight" panose="020B0303050203000203" pitchFamily="50" charset="-127"/>
              <a:ea typeface="IBM Plex Sans KR ExtraLight" panose="020B0303050203000203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D0714C-2769-7F3D-F9A7-9411A33BDF16}"/>
              </a:ext>
            </a:extLst>
          </p:cNvPr>
          <p:cNvSpPr txBox="1"/>
          <p:nvPr/>
        </p:nvSpPr>
        <p:spPr>
          <a:xfrm>
            <a:off x="367258" y="6282556"/>
            <a:ext cx="12330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Programmers KDT AI-3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IBM Plex Sans KR ExtraLight" panose="020B0303050203000203" pitchFamily="50" charset="-127"/>
              <a:ea typeface="IBM Plex Sans KR ExtraLight" panose="020B0303050203000203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CE3A5B-366A-B8F1-2B20-6C88630E1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463" y="352790"/>
            <a:ext cx="977537" cy="977537"/>
          </a:xfrm>
          <a:prstGeom prst="ellipse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4466C3-71EA-F245-7917-3179D886132B}"/>
              </a:ext>
            </a:extLst>
          </p:cNvPr>
          <p:cNvSpPr txBox="1"/>
          <p:nvPr/>
        </p:nvSpPr>
        <p:spPr>
          <a:xfrm>
            <a:off x="367258" y="582655"/>
            <a:ext cx="1962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데이터 수집 및 정제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IBM Plex Sans KR ExtraLight" panose="020B0303050203000203" pitchFamily="50" charset="-127"/>
              <a:ea typeface="IBM Plex Sans KR ExtraLight" panose="020B0303050203000203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E86E4-E4B2-04EC-9C14-6099E4A75FC1}"/>
              </a:ext>
            </a:extLst>
          </p:cNvPr>
          <p:cNvSpPr txBox="1"/>
          <p:nvPr/>
        </p:nvSpPr>
        <p:spPr>
          <a:xfrm>
            <a:off x="367258" y="367211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프로젝트 진행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2782B4A-0E8C-9D45-8546-357E4B6760D9}"/>
              </a:ext>
            </a:extLst>
          </p:cNvPr>
          <p:cNvSpPr/>
          <p:nvPr/>
        </p:nvSpPr>
        <p:spPr>
          <a:xfrm>
            <a:off x="8622743" y="2407234"/>
            <a:ext cx="2181069" cy="2181069"/>
          </a:xfrm>
          <a:prstGeom prst="ellipse">
            <a:avLst/>
          </a:prstGeom>
          <a:noFill/>
          <a:ln w="63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IBM Plex Sans KR Thin" panose="020B0203050203000203" pitchFamily="50" charset="-127"/>
                <a:ea typeface="IBM Plex Sans KR Thin" panose="020B0203050203000203" pitchFamily="50" charset="-127"/>
              </a:rPr>
              <a:t>Raw</a:t>
            </a:r>
          </a:p>
          <a:p>
            <a:pPr algn="ctr"/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IBM Plex Sans KR Thin" panose="020B0203050203000203" pitchFamily="50" charset="-127"/>
                <a:ea typeface="IBM Plex Sans KR Thin" panose="020B0203050203000203" pitchFamily="50" charset="-127"/>
              </a:rPr>
              <a:t>Dataset</a:t>
            </a:r>
          </a:p>
          <a:p>
            <a:pPr algn="ctr"/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IBM Plex Sans KR Thin" panose="020B0203050203000203" pitchFamily="50" charset="-127"/>
                <a:ea typeface="IBM Plex Sans KR Thin" panose="020B0203050203000203" pitchFamily="50" charset="-127"/>
              </a:rPr>
              <a:t>19.2GB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0D2C747-9005-0BD6-39A6-DD0C3E152808}"/>
              </a:ext>
            </a:extLst>
          </p:cNvPr>
          <p:cNvSpPr/>
          <p:nvPr/>
        </p:nvSpPr>
        <p:spPr>
          <a:xfrm>
            <a:off x="5722611" y="3926759"/>
            <a:ext cx="2385921" cy="742014"/>
          </a:xfrm>
          <a:prstGeom prst="rect">
            <a:avLst/>
          </a:prstGeom>
          <a:noFill/>
          <a:ln w="63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IBM Plex Sans KR Thin" panose="020B0203050203000203" pitchFamily="50" charset="-127"/>
                <a:ea typeface="IBM Plex Sans KR Thin" panose="020B0203050203000203" pitchFamily="50" charset="-127"/>
              </a:rPr>
              <a:t>N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IBM Plex Sans KR Thin" panose="020B0203050203000203" pitchFamily="50" charset="-127"/>
                <a:ea typeface="IBM Plex Sans KR Thin" panose="020B0203050203000203" pitchFamily="50" charset="-127"/>
              </a:rPr>
              <a:t>사 뉴스 서비스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IBM Plex Sans KR Thin" panose="020B0203050203000203" pitchFamily="50" charset="-127"/>
                <a:ea typeface="IBM Plex Sans KR Thin" panose="020B0203050203000203" pitchFamily="50" charset="-127"/>
              </a:rPr>
              <a:t>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IBM Plex Sans KR Thin" panose="020B0203050203000203" pitchFamily="50" charset="-127"/>
                <a:ea typeface="IBM Plex Sans KR Thin" panose="020B0203050203000203" pitchFamily="50" charset="-127"/>
              </a:rPr>
              <a:t>크롤러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IBM Plex Sans KR Thin" panose="020B0203050203000203" pitchFamily="50" charset="-127"/>
                <a:ea typeface="IBM Plex Sans KR Thin" panose="020B0203050203000203" pitchFamily="50" charset="-127"/>
              </a:rPr>
              <a:t>.</a:t>
            </a:r>
            <a:r>
              <a:rPr lang="en-US" altLang="ko-KR" sz="1600" dirty="0" err="1">
                <a:solidFill>
                  <a:schemeClr val="bg2">
                    <a:lumMod val="25000"/>
                  </a:schemeClr>
                </a:solidFill>
                <a:latin typeface="IBM Plex Sans KR Thin" panose="020B0203050203000203" pitchFamily="50" charset="-127"/>
                <a:ea typeface="IBM Plex Sans KR Thin" panose="020B0203050203000203" pitchFamily="50" charset="-127"/>
              </a:rPr>
              <a:t>py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IBM Plex Sans KR Thin" panose="020B0203050203000203" pitchFamily="50" charset="-127"/>
              <a:ea typeface="IBM Plex Sans KR Thin" panose="020B0203050203000203" pitchFamily="50" charset="-127"/>
            </a:endParaRPr>
          </a:p>
          <a:p>
            <a:pPr algn="ctr"/>
            <a:r>
              <a:rPr lang="en-US" altLang="ko-KR" sz="800" dirty="0">
                <a:solidFill>
                  <a:schemeClr val="bg2">
                    <a:lumMod val="25000"/>
                  </a:schemeClr>
                </a:solidFill>
                <a:latin typeface="IBM Plex Sans KR Thin" panose="020B0203050203000203" pitchFamily="50" charset="-127"/>
                <a:ea typeface="IBM Plex Sans KR Thin" panose="020B0203050203000203" pitchFamily="50" charset="-127"/>
              </a:rPr>
              <a:t>Python3, </a:t>
            </a:r>
            <a:r>
              <a:rPr lang="en-US" altLang="ko-KR" sz="800" dirty="0" err="1">
                <a:solidFill>
                  <a:schemeClr val="bg2">
                    <a:lumMod val="25000"/>
                  </a:schemeClr>
                </a:solidFill>
                <a:latin typeface="IBM Plex Sans KR Thin" panose="020B0203050203000203" pitchFamily="50" charset="-127"/>
                <a:ea typeface="IBM Plex Sans KR Thin" panose="020B0203050203000203" pitchFamily="50" charset="-127"/>
              </a:rPr>
              <a:t>Beatifulsoup</a:t>
            </a:r>
            <a:r>
              <a:rPr lang="en-US" altLang="ko-KR" sz="800" dirty="0">
                <a:solidFill>
                  <a:schemeClr val="bg2">
                    <a:lumMod val="25000"/>
                  </a:schemeClr>
                </a:solidFill>
                <a:latin typeface="IBM Plex Sans KR Thin" panose="020B0203050203000203" pitchFamily="50" charset="-127"/>
                <a:ea typeface="IBM Plex Sans KR Thin" panose="020B0203050203000203" pitchFamily="50" charset="-127"/>
              </a:rPr>
              <a:t>, Selenium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IBM Plex Sans KR Thin" panose="020B0203050203000203" pitchFamily="50" charset="-127"/>
              <a:ea typeface="IBM Plex Sans KR Thin" panose="020B0203050203000203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4CE3E6F-B682-8529-1C75-2301FAD6CB20}"/>
              </a:ext>
            </a:extLst>
          </p:cNvPr>
          <p:cNvGrpSpPr/>
          <p:nvPr/>
        </p:nvGrpSpPr>
        <p:grpSpPr>
          <a:xfrm>
            <a:off x="1388188" y="3926759"/>
            <a:ext cx="3857013" cy="1351769"/>
            <a:chOff x="430174" y="1536491"/>
            <a:chExt cx="3857013" cy="135176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52B94E-17E5-0B97-AA34-518AFB586595}"/>
                </a:ext>
              </a:extLst>
            </p:cNvPr>
            <p:cNvSpPr txBox="1"/>
            <p:nvPr/>
          </p:nvSpPr>
          <p:spPr>
            <a:xfrm>
              <a:off x="528412" y="2597486"/>
              <a:ext cx="3663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Thin" panose="020B0203050203000203" pitchFamily="50" charset="-127"/>
                  <a:ea typeface="IBM Plex Sans KR Thin" panose="020B0203050203000203" pitchFamily="50" charset="-127"/>
                </a:rPr>
                <a:t>각 언론사 사설 및 누락된 기사 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IBM Plex Sans KR Thin" panose="020B0203050203000203" pitchFamily="50" charset="-127"/>
                  <a:ea typeface="IBM Plex Sans KR Thin" panose="020B0203050203000203" pitchFamily="50" charset="-127"/>
                </a:rPr>
                <a:t>60000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Thin" panose="020B0203050203000203" pitchFamily="50" charset="-127"/>
                  <a:ea typeface="IBM Plex Sans KR Thin" panose="020B0203050203000203" pitchFamily="50" charset="-127"/>
                </a:rPr>
                <a:t>개</a:t>
              </a: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973C659-3E4D-7743-7E2D-9447B6102554}"/>
                </a:ext>
              </a:extLst>
            </p:cNvPr>
            <p:cNvSpPr/>
            <p:nvPr/>
          </p:nvSpPr>
          <p:spPr>
            <a:xfrm>
              <a:off x="2765886" y="1913579"/>
              <a:ext cx="667424" cy="667424"/>
            </a:xfrm>
            <a:prstGeom prst="ellipse">
              <a:avLst/>
            </a:prstGeom>
            <a:noFill/>
            <a:ln w="63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Thin" panose="020B0203050203000203" pitchFamily="50" charset="-127"/>
                  <a:ea typeface="IBM Plex Sans KR Thin" panose="020B0203050203000203" pitchFamily="50" charset="-127"/>
                </a:rPr>
                <a:t>한겨레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BD224AE-7FB9-7C6E-CA21-A35C818DD458}"/>
                </a:ext>
              </a:extLst>
            </p:cNvPr>
            <p:cNvSpPr/>
            <p:nvPr/>
          </p:nvSpPr>
          <p:spPr>
            <a:xfrm>
              <a:off x="2028706" y="1913579"/>
              <a:ext cx="667424" cy="667424"/>
            </a:xfrm>
            <a:prstGeom prst="ellipse">
              <a:avLst/>
            </a:prstGeom>
            <a:noFill/>
            <a:ln w="63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IBM Plex Sans KR Thin" panose="020B0203050203000203" pitchFamily="50" charset="-127"/>
                  <a:ea typeface="IBM Plex Sans KR Thin" panose="020B0203050203000203" pitchFamily="50" charset="-127"/>
                </a:rPr>
                <a:t>조선</a:t>
              </a: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C46660B-DE5D-C99B-BCAE-F4333EECCF25}"/>
                </a:ext>
              </a:extLst>
            </p:cNvPr>
            <p:cNvSpPr/>
            <p:nvPr/>
          </p:nvSpPr>
          <p:spPr>
            <a:xfrm>
              <a:off x="1291526" y="1913579"/>
              <a:ext cx="667424" cy="667424"/>
            </a:xfrm>
            <a:prstGeom prst="ellipse">
              <a:avLst/>
            </a:prstGeom>
            <a:noFill/>
            <a:ln w="63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IBM Plex Sans KR Thin" panose="020B0203050203000203" pitchFamily="50" charset="-127"/>
                  <a:ea typeface="IBM Plex Sans KR Thin" panose="020B0203050203000203" pitchFamily="50" charset="-127"/>
                </a:rPr>
                <a:t>중앙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F2885F7-B798-17C9-F37D-B4C0DC2A9BF5}"/>
                </a:ext>
              </a:extLst>
            </p:cNvPr>
            <p:cNvSpPr/>
            <p:nvPr/>
          </p:nvSpPr>
          <p:spPr>
            <a:xfrm>
              <a:off x="554346" y="1913579"/>
              <a:ext cx="667424" cy="667424"/>
            </a:xfrm>
            <a:prstGeom prst="ellipse">
              <a:avLst/>
            </a:prstGeom>
            <a:noFill/>
            <a:ln w="63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IBM Plex Sans KR Thin" panose="020B0203050203000203" pitchFamily="50" charset="-127"/>
                  <a:ea typeface="IBM Plex Sans KR Thin" panose="020B0203050203000203" pitchFamily="50" charset="-127"/>
                </a:rPr>
                <a:t>동아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4682C9A-66E9-B3E6-1521-9DE6B88BAD86}"/>
                </a:ext>
              </a:extLst>
            </p:cNvPr>
            <p:cNvSpPr/>
            <p:nvPr/>
          </p:nvSpPr>
          <p:spPr>
            <a:xfrm>
              <a:off x="3503066" y="1913579"/>
              <a:ext cx="667424" cy="667424"/>
            </a:xfrm>
            <a:prstGeom prst="ellipse">
              <a:avLst/>
            </a:prstGeom>
            <a:noFill/>
            <a:ln w="63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IBM Plex Sans KR Thin" panose="020B0203050203000203" pitchFamily="50" charset="-127"/>
                  <a:ea typeface="IBM Plex Sans KR Thin" panose="020B0203050203000203" pitchFamily="50" charset="-127"/>
                </a:rPr>
                <a:t>경향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E3B1858-1564-5B84-9970-D6C28A06C4EF}"/>
                </a:ext>
              </a:extLst>
            </p:cNvPr>
            <p:cNvSpPr/>
            <p:nvPr/>
          </p:nvSpPr>
          <p:spPr>
            <a:xfrm>
              <a:off x="430174" y="1536491"/>
              <a:ext cx="3857013" cy="1351769"/>
            </a:xfrm>
            <a:prstGeom prst="rect">
              <a:avLst/>
            </a:prstGeom>
            <a:noFill/>
            <a:ln w="63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bg2">
                    <a:lumMod val="25000"/>
                  </a:schemeClr>
                </a:solidFill>
                <a:latin typeface="IBM Plex Sans KR Thin" panose="020B0203050203000203" pitchFamily="50" charset="-127"/>
                <a:ea typeface="IBM Plex Sans KR Thin" panose="020B0203050203000203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E5FE01E-217D-5C19-DAAC-CE1F4A1F12E5}"/>
                </a:ext>
              </a:extLst>
            </p:cNvPr>
            <p:cNvSpPr txBox="1"/>
            <p:nvPr/>
          </p:nvSpPr>
          <p:spPr>
            <a:xfrm>
              <a:off x="528412" y="1600724"/>
              <a:ext cx="36637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IBM Plex Sans KR Thin" panose="020B0203050203000203" pitchFamily="50" charset="-127"/>
                  <a:ea typeface="IBM Plex Sans KR Thin" panose="020B0203050203000203" pitchFamily="50" charset="-127"/>
                </a:rPr>
                <a:t>N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IBM Plex Sans KR Thin" panose="020B0203050203000203" pitchFamily="50" charset="-127"/>
                  <a:ea typeface="IBM Plex Sans KR Thin" panose="020B0203050203000203" pitchFamily="50" charset="-127"/>
                </a:rPr>
                <a:t>사 뉴스 서비스</a:t>
              </a:r>
            </a:p>
          </p:txBody>
        </p:sp>
      </p:grp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0B4008A-F6A1-1E68-66DC-9FF90E4BA6F3}"/>
              </a:ext>
            </a:extLst>
          </p:cNvPr>
          <p:cNvCxnSpPr>
            <a:cxnSpLocks/>
          </p:cNvCxnSpPr>
          <p:nvPr/>
        </p:nvCxnSpPr>
        <p:spPr>
          <a:xfrm flipH="1">
            <a:off x="5245201" y="4285812"/>
            <a:ext cx="382122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headEnd type="arrow" w="lg" len="lg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CD9759D6-B321-4A86-F9FE-5F085B906CBF}"/>
              </a:ext>
            </a:extLst>
          </p:cNvPr>
          <p:cNvSpPr/>
          <p:nvPr/>
        </p:nvSpPr>
        <p:spPr>
          <a:xfrm>
            <a:off x="2509801" y="1925237"/>
            <a:ext cx="1768839" cy="1768839"/>
          </a:xfrm>
          <a:prstGeom prst="ellipse">
            <a:avLst/>
          </a:prstGeom>
          <a:noFill/>
          <a:ln w="63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IBM Plex Sans KR Thin" panose="020B0203050203000203" pitchFamily="50" charset="-127"/>
                <a:ea typeface="IBM Plex Sans KR Thin" panose="020B0203050203000203" pitchFamily="50" charset="-127"/>
              </a:rPr>
              <a:t>모두의 말뭉치</a:t>
            </a:r>
            <a:endParaRPr lang="en-US" altLang="ko-KR" sz="800" dirty="0">
              <a:solidFill>
                <a:schemeClr val="bg2">
                  <a:lumMod val="25000"/>
                </a:schemeClr>
              </a:solidFill>
              <a:latin typeface="IBM Plex Sans KR Thin" panose="020B0203050203000203" pitchFamily="50" charset="-127"/>
              <a:ea typeface="IBM Plex Sans KR Thin" panose="020B0203050203000203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IBM Plex Sans KR Thin" panose="020B0203050203000203" pitchFamily="50" charset="-127"/>
                <a:ea typeface="IBM Plex Sans KR Thin" panose="020B0203050203000203" pitchFamily="50" charset="-127"/>
              </a:rPr>
              <a:t>신문 말뭉치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IBM Plex Sans KR Thin" panose="020B0203050203000203" pitchFamily="50" charset="-127"/>
                <a:ea typeface="IBM Plex Sans KR Thin" panose="020B0203050203000203" pitchFamily="50" charset="-127"/>
              </a:rPr>
              <a:t>2004-2021</a:t>
            </a:r>
          </a:p>
          <a:p>
            <a:pPr algn="ctr"/>
            <a:r>
              <a:rPr lang="en-US" altLang="ko-KR" sz="800" dirty="0">
                <a:solidFill>
                  <a:schemeClr val="bg2">
                    <a:lumMod val="25000"/>
                  </a:schemeClr>
                </a:solidFill>
                <a:latin typeface="IBM Plex Sans KR Thin" panose="020B0203050203000203" pitchFamily="50" charset="-127"/>
                <a:ea typeface="IBM Plex Sans KR Thin" panose="020B0203050203000203" pitchFamily="50" charset="-127"/>
              </a:rPr>
              <a:t>26.7GB, JSON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IBM Plex Sans KR Thin" panose="020B0203050203000203" pitchFamily="50" charset="-127"/>
              <a:ea typeface="IBM Plex Sans KR Thin" panose="020B0203050203000203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485BFA7-6FA3-8D5A-32AC-B3581BDF0189}"/>
              </a:ext>
            </a:extLst>
          </p:cNvPr>
          <p:cNvSpPr/>
          <p:nvPr/>
        </p:nvSpPr>
        <p:spPr>
          <a:xfrm>
            <a:off x="5722611" y="2438649"/>
            <a:ext cx="2385921" cy="742014"/>
          </a:xfrm>
          <a:prstGeom prst="rect">
            <a:avLst/>
          </a:prstGeom>
          <a:noFill/>
          <a:ln w="63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IBM Plex Sans KR Thin" panose="020B0203050203000203" pitchFamily="50" charset="-127"/>
                <a:ea typeface="IBM Plex Sans KR Thin" panose="020B0203050203000203" pitchFamily="50" charset="-127"/>
              </a:rPr>
              <a:t>JSON to CSV.py</a:t>
            </a:r>
          </a:p>
          <a:p>
            <a:pPr algn="ctr"/>
            <a:r>
              <a:rPr lang="en-US" altLang="ko-KR" sz="800" dirty="0">
                <a:solidFill>
                  <a:schemeClr val="bg2">
                    <a:lumMod val="25000"/>
                  </a:schemeClr>
                </a:solidFill>
                <a:latin typeface="IBM Plex Sans KR Thin" panose="020B0203050203000203" pitchFamily="50" charset="-127"/>
                <a:ea typeface="IBM Plex Sans KR Thin" panose="020B0203050203000203" pitchFamily="50" charset="-127"/>
              </a:rPr>
              <a:t>Python3, Pandas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IBM Plex Sans KR Thin" panose="020B0203050203000203" pitchFamily="50" charset="-127"/>
              <a:ea typeface="IBM Plex Sans KR Thin" panose="020B0203050203000203" pitchFamily="50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DBC5D7D-A026-24B0-DE8C-0400588791A0}"/>
              </a:ext>
            </a:extLst>
          </p:cNvPr>
          <p:cNvCxnSpPr>
            <a:cxnSpLocks/>
            <a:endCxn id="2" idx="6"/>
          </p:cNvCxnSpPr>
          <p:nvPr/>
        </p:nvCxnSpPr>
        <p:spPr>
          <a:xfrm flipH="1">
            <a:off x="4278640" y="2809657"/>
            <a:ext cx="1348683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headEnd type="arrow" w="lg" len="lg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BE2A5B7-E4EA-3B74-2820-D524A6063567}"/>
              </a:ext>
            </a:extLst>
          </p:cNvPr>
          <p:cNvCxnSpPr>
            <a:cxnSpLocks/>
          </p:cNvCxnSpPr>
          <p:nvPr/>
        </p:nvCxnSpPr>
        <p:spPr>
          <a:xfrm flipH="1">
            <a:off x="8108532" y="2807159"/>
            <a:ext cx="599359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headEnd type="arrow" w="lg" len="lg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2E68BE-4593-E4E0-4DE9-776B90C8971E}"/>
              </a:ext>
            </a:extLst>
          </p:cNvPr>
          <p:cNvCxnSpPr>
            <a:cxnSpLocks/>
          </p:cNvCxnSpPr>
          <p:nvPr/>
        </p:nvCxnSpPr>
        <p:spPr>
          <a:xfrm flipH="1">
            <a:off x="8108532" y="4280394"/>
            <a:ext cx="599359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headEnd type="arrow" w="lg" len="lg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AE166942-5EE1-4BFC-A538-5C58785FF8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5228"/>
      </p:ext>
    </p:extLst>
  </p:cSld>
  <p:clrMapOvr>
    <a:masterClrMapping/>
  </p:clrMapOvr>
  <p:transition spd="slow" advTm="34272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FFCF66-F444-D112-7643-754EC1643AC6}"/>
              </a:ext>
            </a:extLst>
          </p:cNvPr>
          <p:cNvSpPr txBox="1"/>
          <p:nvPr/>
        </p:nvSpPr>
        <p:spPr>
          <a:xfrm>
            <a:off x="10525988" y="6274943"/>
            <a:ext cx="12987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Team SL2/Tone and Fact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IBM Plex Sans KR ExtraLight" panose="020B0303050203000203" pitchFamily="50" charset="-127"/>
              <a:ea typeface="IBM Plex Sans KR ExtraLight" panose="020B0303050203000203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D0714C-2769-7F3D-F9A7-9411A33BDF16}"/>
              </a:ext>
            </a:extLst>
          </p:cNvPr>
          <p:cNvSpPr txBox="1"/>
          <p:nvPr/>
        </p:nvSpPr>
        <p:spPr>
          <a:xfrm>
            <a:off x="367258" y="6282556"/>
            <a:ext cx="12330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Programmers KDT AI-3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IBM Plex Sans KR ExtraLight" panose="020B0303050203000203" pitchFamily="50" charset="-127"/>
              <a:ea typeface="IBM Plex Sans KR ExtraLight" panose="020B0303050203000203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CE3A5B-366A-B8F1-2B20-6C88630E1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463" y="352790"/>
            <a:ext cx="977537" cy="977537"/>
          </a:xfrm>
          <a:prstGeom prst="ellipse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4466C3-71EA-F245-7917-3179D886132B}"/>
              </a:ext>
            </a:extLst>
          </p:cNvPr>
          <p:cNvSpPr txBox="1"/>
          <p:nvPr/>
        </p:nvSpPr>
        <p:spPr>
          <a:xfrm>
            <a:off x="367258" y="582655"/>
            <a:ext cx="1962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데이터 수집 및 정제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IBM Plex Sans KR ExtraLight" panose="020B0303050203000203" pitchFamily="50" charset="-127"/>
              <a:ea typeface="IBM Plex Sans KR ExtraLight" panose="020B0303050203000203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E86E4-E4B2-04EC-9C14-6099E4A75FC1}"/>
              </a:ext>
            </a:extLst>
          </p:cNvPr>
          <p:cNvSpPr txBox="1"/>
          <p:nvPr/>
        </p:nvSpPr>
        <p:spPr>
          <a:xfrm>
            <a:off x="367258" y="367211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프로젝트 진행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407F95-D148-B293-DD18-C45D651A47E3}"/>
              </a:ext>
            </a:extLst>
          </p:cNvPr>
          <p:cNvGrpSpPr/>
          <p:nvPr/>
        </p:nvGrpSpPr>
        <p:grpSpPr>
          <a:xfrm>
            <a:off x="2267444" y="2338465"/>
            <a:ext cx="7657111" cy="2181069"/>
            <a:chOff x="1464940" y="2407234"/>
            <a:chExt cx="7657111" cy="2181069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A98B27E-93A4-76F8-8749-DC394612039A}"/>
                </a:ext>
              </a:extLst>
            </p:cNvPr>
            <p:cNvSpPr/>
            <p:nvPr/>
          </p:nvSpPr>
          <p:spPr>
            <a:xfrm>
              <a:off x="1464940" y="2407234"/>
              <a:ext cx="2181069" cy="2181069"/>
            </a:xfrm>
            <a:prstGeom prst="ellipse">
              <a:avLst/>
            </a:prstGeom>
            <a:noFill/>
            <a:ln w="63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bg2">
                      <a:lumMod val="25000"/>
                    </a:schemeClr>
                  </a:solidFill>
                  <a:latin typeface="IBM Plex Sans KR Thin" panose="020B0203050203000203" pitchFamily="50" charset="-127"/>
                  <a:ea typeface="IBM Plex Sans KR Thin" panose="020B0203050203000203" pitchFamily="50" charset="-127"/>
                </a:rPr>
                <a:t>Raw</a:t>
              </a:r>
            </a:p>
            <a:p>
              <a:pPr algn="ctr"/>
              <a:r>
                <a:rPr lang="en-US" altLang="ko-KR" sz="2400" dirty="0">
                  <a:solidFill>
                    <a:schemeClr val="bg2">
                      <a:lumMod val="25000"/>
                    </a:schemeClr>
                  </a:solidFill>
                  <a:latin typeface="IBM Plex Sans KR Thin" panose="020B0203050203000203" pitchFamily="50" charset="-127"/>
                  <a:ea typeface="IBM Plex Sans KR Thin" panose="020B0203050203000203" pitchFamily="50" charset="-127"/>
                </a:rPr>
                <a:t>Dataset</a:t>
              </a:r>
            </a:p>
            <a:p>
              <a:pPr algn="ctr"/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  <a:latin typeface="IBM Plex Sans KR Thin" panose="020B0203050203000203" pitchFamily="50" charset="-127"/>
                  <a:ea typeface="IBM Plex Sans KR Thin" panose="020B0203050203000203" pitchFamily="50" charset="-127"/>
                </a:rPr>
                <a:t>19.2GB</a:t>
              </a: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5A5512A-217F-8EF2-DBBA-7B59BFCD6FB0}"/>
                </a:ext>
              </a:extLst>
            </p:cNvPr>
            <p:cNvSpPr/>
            <p:nvPr/>
          </p:nvSpPr>
          <p:spPr>
            <a:xfrm>
              <a:off x="6940982" y="2407234"/>
              <a:ext cx="2181069" cy="2181069"/>
            </a:xfrm>
            <a:prstGeom prst="ellipse">
              <a:avLst/>
            </a:prstGeom>
            <a:noFill/>
            <a:ln w="63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bg2">
                      <a:lumMod val="25000"/>
                    </a:schemeClr>
                  </a:solidFill>
                  <a:latin typeface="IBM Plex Sans KR Thin" panose="020B0203050203000203" pitchFamily="50" charset="-127"/>
                  <a:ea typeface="IBM Plex Sans KR Thin" panose="020B0203050203000203" pitchFamily="50" charset="-127"/>
                </a:rPr>
                <a:t>Cleansed</a:t>
              </a:r>
            </a:p>
            <a:p>
              <a:pPr algn="ctr"/>
              <a:r>
                <a:rPr lang="en-US" altLang="ko-KR" sz="2400" dirty="0">
                  <a:solidFill>
                    <a:schemeClr val="bg2">
                      <a:lumMod val="25000"/>
                    </a:schemeClr>
                  </a:solidFill>
                  <a:latin typeface="IBM Plex Sans KR Thin" panose="020B0203050203000203" pitchFamily="50" charset="-127"/>
                  <a:ea typeface="IBM Plex Sans KR Thin" panose="020B0203050203000203" pitchFamily="50" charset="-127"/>
                </a:rPr>
                <a:t>Dataset</a:t>
              </a:r>
            </a:p>
            <a:p>
              <a:pPr algn="ctr"/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  <a:latin typeface="IBM Plex Sans KR Thin" panose="020B0203050203000203" pitchFamily="50" charset="-127"/>
                  <a:ea typeface="IBM Plex Sans KR Thin" panose="020B0203050203000203" pitchFamily="50" charset="-127"/>
                </a:rPr>
                <a:t>18.6GB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A7A7F6E-02C1-CB2E-0A17-87934D73DAE2}"/>
                </a:ext>
              </a:extLst>
            </p:cNvPr>
            <p:cNvSpPr/>
            <p:nvPr/>
          </p:nvSpPr>
          <p:spPr>
            <a:xfrm>
              <a:off x="4356008" y="2817068"/>
              <a:ext cx="1874975" cy="1361399"/>
            </a:xfrm>
            <a:prstGeom prst="rect">
              <a:avLst/>
            </a:prstGeom>
            <a:noFill/>
            <a:ln w="63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  <a:latin typeface="IBM Plex Sans KR Thin" panose="020B0203050203000203" pitchFamily="50" charset="-127"/>
                  <a:ea typeface="IBM Plex Sans KR Thin" panose="020B0203050203000203" pitchFamily="50" charset="-127"/>
                </a:rPr>
                <a:t>규칙 기반 데이터 정제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  <a:latin typeface="IBM Plex Sans KR Thin" panose="020B0203050203000203" pitchFamily="50" charset="-127"/>
                <a:ea typeface="IBM Plex Sans KR Thin" panose="020B0203050203000203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000" dirty="0">
                  <a:solidFill>
                    <a:schemeClr val="bg2">
                      <a:lumMod val="25000"/>
                    </a:schemeClr>
                  </a:solidFill>
                  <a:latin typeface="IBM Plex Sans KR Thin" panose="020B0203050203000203" pitchFamily="50" charset="-127"/>
                  <a:ea typeface="IBM Plex Sans KR Thin" panose="020B0203050203000203" pitchFamily="50" charset="-127"/>
                </a:rPr>
                <a:t>제목 처리</a:t>
              </a:r>
              <a:endParaRPr lang="en-US" altLang="ko-KR" sz="1000" dirty="0">
                <a:solidFill>
                  <a:schemeClr val="bg2">
                    <a:lumMod val="25000"/>
                  </a:schemeClr>
                </a:solidFill>
                <a:latin typeface="IBM Plex Sans KR Thin" panose="020B0203050203000203" pitchFamily="50" charset="-127"/>
                <a:ea typeface="IBM Plex Sans KR Thin" panose="020B0203050203000203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000" dirty="0">
                  <a:solidFill>
                    <a:schemeClr val="bg2">
                      <a:lumMod val="25000"/>
                    </a:schemeClr>
                  </a:solidFill>
                  <a:latin typeface="IBM Plex Sans KR Thin" panose="020B0203050203000203" pitchFamily="50" charset="-127"/>
                  <a:ea typeface="IBM Plex Sans KR Thin" panose="020B0203050203000203" pitchFamily="50" charset="-127"/>
                </a:rPr>
                <a:t>한자 처리</a:t>
              </a:r>
              <a:endParaRPr lang="en-US" altLang="ko-KR" sz="1000" dirty="0">
                <a:solidFill>
                  <a:schemeClr val="bg2">
                    <a:lumMod val="25000"/>
                  </a:schemeClr>
                </a:solidFill>
                <a:latin typeface="IBM Plex Sans KR Thin" panose="020B0203050203000203" pitchFamily="50" charset="-127"/>
                <a:ea typeface="IBM Plex Sans KR Thin" panose="020B0203050203000203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000" dirty="0">
                  <a:solidFill>
                    <a:schemeClr val="bg2">
                      <a:lumMod val="25000"/>
                    </a:schemeClr>
                  </a:solidFill>
                  <a:latin typeface="IBM Plex Sans KR Thin" panose="020B0203050203000203" pitchFamily="50" charset="-127"/>
                  <a:ea typeface="IBM Plex Sans KR Thin" panose="020B0203050203000203" pitchFamily="50" charset="-127"/>
                </a:rPr>
                <a:t>가짜문장 처리</a:t>
              </a:r>
              <a:endParaRPr lang="en-US" altLang="ko-KR" sz="1000" dirty="0">
                <a:solidFill>
                  <a:schemeClr val="bg2">
                    <a:lumMod val="25000"/>
                  </a:schemeClr>
                </a:solidFill>
                <a:latin typeface="IBM Plex Sans KR Thin" panose="020B0203050203000203" pitchFamily="50" charset="-127"/>
                <a:ea typeface="IBM Plex Sans KR Thin" panose="020B0203050203000203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000" dirty="0">
                  <a:solidFill>
                    <a:schemeClr val="bg2">
                      <a:lumMod val="25000"/>
                    </a:schemeClr>
                  </a:solidFill>
                  <a:latin typeface="IBM Plex Sans KR Thin" panose="020B0203050203000203" pitchFamily="50" charset="-127"/>
                  <a:ea typeface="IBM Plex Sans KR Thin" panose="020B0203050203000203" pitchFamily="50" charset="-127"/>
                </a:rPr>
                <a:t>문장 위치 가중치 부여</a:t>
              </a:r>
              <a:endParaRPr lang="en-US" altLang="ko-KR" sz="1000" dirty="0">
                <a:solidFill>
                  <a:schemeClr val="bg2">
                    <a:lumMod val="25000"/>
                  </a:schemeClr>
                </a:solidFill>
                <a:latin typeface="IBM Plex Sans KR Thin" panose="020B0203050203000203" pitchFamily="50" charset="-127"/>
                <a:ea typeface="IBM Plex Sans KR Thin" panose="020B0203050203000203" pitchFamily="50" charset="-127"/>
              </a:endParaRPr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D4D4293B-B3B2-DF7E-9C8B-9DC544465F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6009" y="3485556"/>
              <a:ext cx="592888" cy="0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headEnd type="arrow" w="lg" len="lg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A3769274-FF3A-6C87-D53A-1C8DE0D1F7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0983" y="3485556"/>
              <a:ext cx="592888" cy="0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headEnd type="arrow" w="lg" len="lg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오디오 16">
            <a:hlinkClick r:id="" action="ppaction://media"/>
            <a:extLst>
              <a:ext uri="{FF2B5EF4-FFF2-40B4-BE49-F238E27FC236}">
                <a16:creationId xmlns:a16="http://schemas.microsoft.com/office/drawing/2014/main" id="{EFE51BFD-1D25-6F25-7EB9-8ECB83C6B6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89570"/>
      </p:ext>
    </p:extLst>
  </p:cSld>
  <p:clrMapOvr>
    <a:masterClrMapping/>
  </p:clrMapOvr>
  <p:transition spd="slow" advTm="1356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FFCF66-F444-D112-7643-754EC1643AC6}"/>
              </a:ext>
            </a:extLst>
          </p:cNvPr>
          <p:cNvSpPr txBox="1"/>
          <p:nvPr/>
        </p:nvSpPr>
        <p:spPr>
          <a:xfrm>
            <a:off x="10525988" y="6274943"/>
            <a:ext cx="12987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Team SL2/Tone and Fact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IBM Plex Sans KR ExtraLight" panose="020B0303050203000203" pitchFamily="50" charset="-127"/>
              <a:ea typeface="IBM Plex Sans KR ExtraLight" panose="020B0303050203000203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D0714C-2769-7F3D-F9A7-9411A33BDF16}"/>
              </a:ext>
            </a:extLst>
          </p:cNvPr>
          <p:cNvSpPr txBox="1"/>
          <p:nvPr/>
        </p:nvSpPr>
        <p:spPr>
          <a:xfrm>
            <a:off x="367258" y="6282556"/>
            <a:ext cx="12330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Programmers KDT AI-3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IBM Plex Sans KR ExtraLight" panose="020B0303050203000203" pitchFamily="50" charset="-127"/>
              <a:ea typeface="IBM Plex Sans KR ExtraLight" panose="020B0303050203000203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CE3A5B-366A-B8F1-2B20-6C88630E1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463" y="352790"/>
            <a:ext cx="977537" cy="977537"/>
          </a:xfrm>
          <a:prstGeom prst="ellipse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4466C3-71EA-F245-7917-3179D886132B}"/>
              </a:ext>
            </a:extLst>
          </p:cNvPr>
          <p:cNvSpPr txBox="1"/>
          <p:nvPr/>
        </p:nvSpPr>
        <p:spPr>
          <a:xfrm>
            <a:off x="367258" y="582655"/>
            <a:ext cx="2156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머신러닝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 모델링 및 훈련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E86E4-E4B2-04EC-9C14-6099E4A75FC1}"/>
              </a:ext>
            </a:extLst>
          </p:cNvPr>
          <p:cNvSpPr txBox="1"/>
          <p:nvPr/>
        </p:nvSpPr>
        <p:spPr>
          <a:xfrm>
            <a:off x="367258" y="367211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프로젝트 진행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E1A34F0-44CE-98B7-4C79-7D4F0FDB219A}"/>
              </a:ext>
            </a:extLst>
          </p:cNvPr>
          <p:cNvGrpSpPr/>
          <p:nvPr/>
        </p:nvGrpSpPr>
        <p:grpSpPr>
          <a:xfrm>
            <a:off x="2364047" y="1330327"/>
            <a:ext cx="6392751" cy="3900585"/>
            <a:chOff x="2896107" y="1456281"/>
            <a:chExt cx="6392751" cy="3900585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F7DA2AF6-1C7B-F1C4-19AA-1E6A84D6487B}"/>
                </a:ext>
              </a:extLst>
            </p:cNvPr>
            <p:cNvSpPr/>
            <p:nvPr/>
          </p:nvSpPr>
          <p:spPr>
            <a:xfrm>
              <a:off x="2896107" y="3588027"/>
              <a:ext cx="1768839" cy="1768839"/>
            </a:xfrm>
            <a:prstGeom prst="ellipse">
              <a:avLst/>
            </a:prstGeom>
            <a:noFill/>
            <a:ln w="63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  <a:latin typeface="IBM Plex Sans KR Thin" panose="020B0203050203000203" pitchFamily="50" charset="-127"/>
                  <a:ea typeface="IBM Plex Sans KR Thin" panose="020B0203050203000203" pitchFamily="50" charset="-127"/>
                </a:rPr>
                <a:t>SKT-AI</a:t>
              </a:r>
            </a:p>
            <a:p>
              <a:pPr algn="ctr"/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latin typeface="IBM Plex Sans KR Thin" panose="020B0203050203000203" pitchFamily="50" charset="-127"/>
                  <a:ea typeface="IBM Plex Sans KR Thin" panose="020B0203050203000203" pitchFamily="50" charset="-127"/>
                </a:rPr>
                <a:t>KoGPT-2</a:t>
              </a:r>
            </a:p>
            <a:p>
              <a:pPr algn="ctr"/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IBM Plex Sans KR Thin" panose="020B0203050203000203" pitchFamily="50" charset="-127"/>
                  <a:ea typeface="IBM Plex Sans KR Thin" panose="020B0203050203000203" pitchFamily="50" charset="-127"/>
                </a:rPr>
                <a:t>사전학습 모델</a:t>
              </a:r>
              <a:endParaRPr lang="en-US" altLang="ko-KR" sz="1200" dirty="0">
                <a:solidFill>
                  <a:schemeClr val="bg2">
                    <a:lumMod val="25000"/>
                  </a:schemeClr>
                </a:solidFill>
                <a:latin typeface="IBM Plex Sans KR Thin" panose="020B0203050203000203" pitchFamily="50" charset="-127"/>
                <a:ea typeface="IBM Plex Sans KR Thin" panose="020B0203050203000203" pitchFamily="50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6B8E11D-B08D-5420-92CA-E2A7EC6E1049}"/>
                </a:ext>
              </a:extLst>
            </p:cNvPr>
            <p:cNvSpPr/>
            <p:nvPr/>
          </p:nvSpPr>
          <p:spPr>
            <a:xfrm>
              <a:off x="2896107" y="1456281"/>
              <a:ext cx="1768839" cy="1768839"/>
            </a:xfrm>
            <a:prstGeom prst="ellipse">
              <a:avLst/>
            </a:prstGeom>
            <a:noFill/>
            <a:ln w="63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  <a:latin typeface="IBM Plex Sans KR Thin" panose="020B0203050203000203" pitchFamily="50" charset="-127"/>
                  <a:ea typeface="IBM Plex Sans KR Thin" panose="020B0203050203000203" pitchFamily="50" charset="-127"/>
                </a:rPr>
                <a:t>SKT-AI</a:t>
              </a:r>
            </a:p>
            <a:p>
              <a:pPr algn="ctr"/>
              <a:r>
                <a:rPr lang="en-US" altLang="ko-KR" sz="2000" dirty="0" err="1">
                  <a:solidFill>
                    <a:schemeClr val="bg2">
                      <a:lumMod val="25000"/>
                    </a:schemeClr>
                  </a:solidFill>
                  <a:latin typeface="IBM Plex Sans KR Thin" panose="020B0203050203000203" pitchFamily="50" charset="-127"/>
                  <a:ea typeface="IBM Plex Sans KR Thin" panose="020B0203050203000203" pitchFamily="50" charset="-127"/>
                </a:rPr>
                <a:t>KoBART</a:t>
              </a:r>
              <a:endParaRPr lang="en-US" altLang="ko-KR" sz="2000" dirty="0">
                <a:solidFill>
                  <a:schemeClr val="bg2">
                    <a:lumMod val="25000"/>
                  </a:schemeClr>
                </a:solidFill>
                <a:latin typeface="IBM Plex Sans KR Thin" panose="020B0203050203000203" pitchFamily="50" charset="-127"/>
                <a:ea typeface="IBM Plex Sans KR Thin" panose="020B0203050203000203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IBM Plex Sans KR Thin" panose="020B0203050203000203" pitchFamily="50" charset="-127"/>
                  <a:ea typeface="IBM Plex Sans KR Thin" panose="020B0203050203000203" pitchFamily="50" charset="-127"/>
                </a:rPr>
                <a:t>사전학습 모델</a:t>
              </a:r>
              <a:endParaRPr lang="en-US" altLang="ko-KR" sz="1200" dirty="0">
                <a:solidFill>
                  <a:schemeClr val="bg2">
                    <a:lumMod val="25000"/>
                  </a:schemeClr>
                </a:solidFill>
                <a:latin typeface="IBM Plex Sans KR Thin" panose="020B0203050203000203" pitchFamily="50" charset="-127"/>
                <a:ea typeface="IBM Plex Sans KR Thin" panose="020B0203050203000203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FF4CD4E-B924-8851-A1A1-B99F1926AE1A}"/>
                </a:ext>
              </a:extLst>
            </p:cNvPr>
            <p:cNvSpPr txBox="1"/>
            <p:nvPr/>
          </p:nvSpPr>
          <p:spPr>
            <a:xfrm>
              <a:off x="4893103" y="4068329"/>
              <a:ext cx="3451586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생성모델</a:t>
              </a:r>
              <a:endParaRPr lang="en-US" altLang="ko-KR" sz="16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주요 시사 용어 </a:t>
              </a:r>
              <a:r>
                <a:rPr lang="ko-KR" altLang="en-US" sz="1200" dirty="0" err="1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딕셔너리에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 추가</a:t>
              </a:r>
              <a:endParaRPr lang="en-US" altLang="ko-KR" sz="12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사설 제외 데이터로 추가학습</a:t>
              </a:r>
              <a:endParaRPr lang="en-US" altLang="ko-KR" sz="12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언론사별 사설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 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데이터로 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Fine-tuning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각 사설에서 마지막 문장에 더 가중치 부여</a:t>
              </a:r>
              <a:endParaRPr lang="en-US" altLang="ko-KR" sz="12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endParaRPr>
            </a:p>
            <a:p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                (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사설 마지막 문단에 논조가 주로 담기는 것을 감안한 휴리스틱 방법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)</a:t>
              </a:r>
              <a:endParaRPr lang="ko-KR" altLang="en-US" sz="8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DCF894-88C3-81F7-42CF-5751AC4513DF}"/>
                </a:ext>
              </a:extLst>
            </p:cNvPr>
            <p:cNvSpPr txBox="1"/>
            <p:nvPr/>
          </p:nvSpPr>
          <p:spPr>
            <a:xfrm>
              <a:off x="4893103" y="1832868"/>
              <a:ext cx="439575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요약모델</a:t>
              </a:r>
              <a:endParaRPr lang="en-US" altLang="ko-KR" sz="12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주요 시사 용어 </a:t>
              </a:r>
              <a:r>
                <a:rPr lang="ko-KR" altLang="en-US" sz="1200" dirty="0" err="1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딕셔너리에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 추가</a:t>
              </a:r>
              <a:endParaRPr lang="en-US" altLang="ko-KR" sz="12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사설 제외 데이터로 추가학습</a:t>
              </a:r>
              <a:endParaRPr lang="en-US" altLang="ko-KR" sz="12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사설에 가까운 문장에 </a:t>
              </a:r>
              <a:r>
                <a:rPr lang="ko-KR" altLang="en-US" sz="1200" dirty="0" err="1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손실값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 부여하고 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Fine-tuning</a:t>
              </a:r>
            </a:p>
            <a:p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                (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생성된 문장을 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SBERT </a:t>
              </a:r>
              <a:r>
                <a:rPr lang="ko-KR" altLang="en-US" sz="800" dirty="0" err="1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임베딩으로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 사설문장들과 유사도 비교하고 유사도 높을수록 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Loss 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부여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IBM Plex Sans KR ExtraLight" panose="020B0303050203000203" pitchFamily="50" charset="-127"/>
                  <a:ea typeface="IBM Plex Sans KR ExtraLight" panose="020B0303050203000203" pitchFamily="50" charset="-127"/>
                </a:rPr>
                <a:t>)</a:t>
              </a:r>
            </a:p>
          </p:txBody>
        </p:sp>
      </p:grpSp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F444FFE7-3D4E-6FA8-9D6E-01821775A9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19047"/>
      </p:ext>
    </p:extLst>
  </p:cSld>
  <p:clrMapOvr>
    <a:masterClrMapping/>
  </p:clrMapOvr>
  <p:transition spd="slow" advTm="53591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FFCF66-F444-D112-7643-754EC1643AC6}"/>
              </a:ext>
            </a:extLst>
          </p:cNvPr>
          <p:cNvSpPr txBox="1"/>
          <p:nvPr/>
        </p:nvSpPr>
        <p:spPr>
          <a:xfrm>
            <a:off x="10525988" y="6274943"/>
            <a:ext cx="12987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Team SL2/Tone and Fact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IBM Plex Sans KR ExtraLight" panose="020B0303050203000203" pitchFamily="50" charset="-127"/>
              <a:ea typeface="IBM Plex Sans KR ExtraLight" panose="020B0303050203000203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D0714C-2769-7F3D-F9A7-9411A33BDF16}"/>
              </a:ext>
            </a:extLst>
          </p:cNvPr>
          <p:cNvSpPr txBox="1"/>
          <p:nvPr/>
        </p:nvSpPr>
        <p:spPr>
          <a:xfrm>
            <a:off x="367258" y="6282556"/>
            <a:ext cx="12330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Programmers KDT AI-3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IBM Plex Sans KR ExtraLight" panose="020B0303050203000203" pitchFamily="50" charset="-127"/>
              <a:ea typeface="IBM Plex Sans KR ExtraLight" panose="020B0303050203000203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CE3A5B-366A-B8F1-2B20-6C88630E1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463" y="352790"/>
            <a:ext cx="977537" cy="977537"/>
          </a:xfrm>
          <a:prstGeom prst="ellipse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4466C3-71EA-F245-7917-3179D886132B}"/>
              </a:ext>
            </a:extLst>
          </p:cNvPr>
          <p:cNvSpPr txBox="1"/>
          <p:nvPr/>
        </p:nvSpPr>
        <p:spPr>
          <a:xfrm>
            <a:off x="367258" y="582655"/>
            <a:ext cx="28729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부가과제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–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자동 가중치 업데이트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E86E4-E4B2-04EC-9C14-6099E4A75FC1}"/>
              </a:ext>
            </a:extLst>
          </p:cNvPr>
          <p:cNvSpPr txBox="1"/>
          <p:nvPr/>
        </p:nvSpPr>
        <p:spPr>
          <a:xfrm>
            <a:off x="367258" y="367211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IBM Plex Sans KR ExtraLight" panose="020B0303050203000203" pitchFamily="50" charset="-127"/>
                <a:ea typeface="IBM Plex Sans KR ExtraLight" panose="020B0303050203000203" pitchFamily="50" charset="-127"/>
              </a:rPr>
              <a:t>프로젝트 진행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4710221-E924-2FEF-AFC5-20067A1106DC}"/>
              </a:ext>
            </a:extLst>
          </p:cNvPr>
          <p:cNvGrpSpPr/>
          <p:nvPr/>
        </p:nvGrpSpPr>
        <p:grpSpPr>
          <a:xfrm>
            <a:off x="2306034" y="2544580"/>
            <a:ext cx="7579931" cy="1768839"/>
            <a:chOff x="2080685" y="2544580"/>
            <a:chExt cx="7579931" cy="1768839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35CC757-FCF6-B9FF-71AC-3727EB0A1733}"/>
                </a:ext>
              </a:extLst>
            </p:cNvPr>
            <p:cNvSpPr/>
            <p:nvPr/>
          </p:nvSpPr>
          <p:spPr>
            <a:xfrm>
              <a:off x="7891777" y="2544580"/>
              <a:ext cx="1768839" cy="1768839"/>
            </a:xfrm>
            <a:prstGeom prst="ellipse">
              <a:avLst/>
            </a:prstGeom>
            <a:noFill/>
            <a:ln w="63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  <a:latin typeface="IBM Plex Sans KR Thin" panose="020B0203050203000203" pitchFamily="50" charset="-127"/>
                  <a:ea typeface="IBM Plex Sans KR Thin" panose="020B0203050203000203" pitchFamily="50" charset="-127"/>
                </a:rPr>
                <a:t>SKT-AI</a:t>
              </a:r>
            </a:p>
            <a:p>
              <a:pPr algn="ctr"/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latin typeface="IBM Plex Sans KR Thin" panose="020B0203050203000203" pitchFamily="50" charset="-127"/>
                  <a:ea typeface="IBM Plex Sans KR Thin" panose="020B0203050203000203" pitchFamily="50" charset="-127"/>
                </a:rPr>
                <a:t>KoGPT-2</a:t>
              </a:r>
            </a:p>
            <a:p>
              <a:pPr algn="ctr"/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IBM Plex Sans KR Thin" panose="020B0203050203000203" pitchFamily="50" charset="-127"/>
                  <a:ea typeface="IBM Plex Sans KR Thin" panose="020B0203050203000203" pitchFamily="50" charset="-127"/>
                </a:rPr>
                <a:t>사전학습 모델</a:t>
              </a:r>
              <a:endParaRPr lang="en-US" altLang="ko-KR" sz="1200" dirty="0">
                <a:solidFill>
                  <a:schemeClr val="bg2">
                    <a:lumMod val="25000"/>
                  </a:schemeClr>
                </a:solidFill>
                <a:latin typeface="IBM Plex Sans KR Thin" panose="020B0203050203000203" pitchFamily="50" charset="-127"/>
                <a:ea typeface="IBM Plex Sans KR Thin" panose="020B0203050203000203" pitchFamily="50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2F14185F-43F6-673A-0ACA-8AEFC4159F22}"/>
                </a:ext>
              </a:extLst>
            </p:cNvPr>
            <p:cNvSpPr/>
            <p:nvPr/>
          </p:nvSpPr>
          <p:spPr>
            <a:xfrm>
              <a:off x="2080685" y="2544580"/>
              <a:ext cx="1768839" cy="1768839"/>
            </a:xfrm>
            <a:prstGeom prst="ellipse">
              <a:avLst/>
            </a:prstGeom>
            <a:noFill/>
            <a:ln w="63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latin typeface="IBM Plex Sans KR Thin" panose="020B0203050203000203" pitchFamily="50" charset="-127"/>
                  <a:ea typeface="IBM Plex Sans KR Thin" panose="020B0203050203000203" pitchFamily="50" charset="-127"/>
                </a:rPr>
                <a:t>N</a:t>
              </a:r>
              <a:r>
                <a:rPr lang="ko-KR" altLang="en-US" sz="2000" dirty="0">
                  <a:solidFill>
                    <a:schemeClr val="bg2">
                      <a:lumMod val="25000"/>
                    </a:schemeClr>
                  </a:solidFill>
                  <a:latin typeface="IBM Plex Sans KR Thin" panose="020B0203050203000203" pitchFamily="50" charset="-127"/>
                  <a:ea typeface="IBM Plex Sans KR Thin" panose="020B0203050203000203" pitchFamily="50" charset="-127"/>
                </a:rPr>
                <a:t>사 </a:t>
              </a:r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latin typeface="IBM Plex Sans KR Thin" panose="020B0203050203000203" pitchFamily="50" charset="-127"/>
                  <a:ea typeface="IBM Plex Sans KR Thin" panose="020B0203050203000203" pitchFamily="50" charset="-127"/>
                </a:rPr>
                <a:t>API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ED833F3-83E4-AE50-4FA7-4B0FD3592EED}"/>
                </a:ext>
              </a:extLst>
            </p:cNvPr>
            <p:cNvSpPr/>
            <p:nvPr/>
          </p:nvSpPr>
          <p:spPr>
            <a:xfrm>
              <a:off x="4551568" y="2932608"/>
              <a:ext cx="2638165" cy="992782"/>
            </a:xfrm>
            <a:prstGeom prst="rect">
              <a:avLst/>
            </a:prstGeom>
            <a:noFill/>
            <a:ln w="63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  <a:latin typeface="IBM Plex Sans KR Thin" panose="020B0203050203000203" pitchFamily="50" charset="-127"/>
                  <a:ea typeface="IBM Plex Sans KR Thin" panose="020B0203050203000203" pitchFamily="50" charset="-127"/>
                </a:rPr>
                <a:t>자동 가중치 업데이트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  <a:latin typeface="IBM Plex Sans KR Thin" panose="020B0203050203000203" pitchFamily="50" charset="-127"/>
                <a:ea typeface="IBM Plex Sans KR Thin" panose="020B0203050203000203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000" dirty="0">
                  <a:solidFill>
                    <a:schemeClr val="bg2">
                      <a:lumMod val="25000"/>
                    </a:schemeClr>
                  </a:solidFill>
                  <a:latin typeface="IBM Plex Sans KR Thin" panose="020B0203050203000203" pitchFamily="50" charset="-127"/>
                  <a:ea typeface="IBM Plex Sans KR Thin" panose="020B0203050203000203" pitchFamily="50" charset="-127"/>
                </a:rPr>
                <a:t>매일 새로운 기사와 사설로 추가학습</a:t>
              </a:r>
              <a:endParaRPr lang="en-US" altLang="ko-KR" sz="1000" dirty="0">
                <a:solidFill>
                  <a:schemeClr val="bg2">
                    <a:lumMod val="25000"/>
                  </a:schemeClr>
                </a:solidFill>
                <a:latin typeface="IBM Plex Sans KR Thin" panose="020B0203050203000203" pitchFamily="50" charset="-127"/>
                <a:ea typeface="IBM Plex Sans KR Thin" panose="020B0203050203000203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000" dirty="0">
                  <a:solidFill>
                    <a:schemeClr val="bg2">
                      <a:lumMod val="25000"/>
                    </a:schemeClr>
                  </a:solidFill>
                  <a:latin typeface="IBM Plex Sans KR Thin" panose="020B0203050203000203" pitchFamily="50" charset="-127"/>
                  <a:ea typeface="IBM Plex Sans KR Thin" panose="020B0203050203000203" pitchFamily="50" charset="-127"/>
                </a:rPr>
                <a:t>업데이트 중에도 서비스를 유지하기 위해 모델을 복사</a:t>
              </a:r>
              <a:r>
                <a:rPr lang="en-US" altLang="ko-KR" sz="1000" dirty="0">
                  <a:solidFill>
                    <a:schemeClr val="bg2">
                      <a:lumMod val="25000"/>
                    </a:schemeClr>
                  </a:solidFill>
                  <a:latin typeface="IBM Plex Sans KR Thin" panose="020B0203050203000203" pitchFamily="50" charset="-127"/>
                  <a:ea typeface="IBM Plex Sans KR Thin" panose="020B0203050203000203" pitchFamily="50" charset="-127"/>
                </a:rPr>
                <a:t>.</a:t>
              </a:r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41DA81F5-12C1-5F07-5182-16F5CCDD44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49524" y="3407806"/>
              <a:ext cx="592888" cy="0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headEnd type="arrow" w="lg" len="lg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701FB507-7841-8D8C-DC8B-9385C848E4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9733" y="3407806"/>
              <a:ext cx="592888" cy="0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headEnd type="arrow" w="lg" len="lg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D20ADBBA-7EDB-3E0B-C496-4E20AE5311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89175"/>
      </p:ext>
    </p:extLst>
  </p:cSld>
  <p:clrMapOvr>
    <a:masterClrMapping/>
  </p:clrMapOvr>
  <p:transition spd="slow" advTm="39706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3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1059</TotalTime>
  <Words>1221</Words>
  <Application>Microsoft Office PowerPoint</Application>
  <PresentationFormat>와이드스크린</PresentationFormat>
  <Paragraphs>179</Paragraphs>
  <Slides>16</Slides>
  <Notes>1</Notes>
  <HiddenSlides>0</HiddenSlides>
  <MMClips>16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IBM Plex Sans KR ExtraLight</vt:lpstr>
      <vt:lpstr>Arial</vt:lpstr>
      <vt:lpstr>IBM Plex Sans KR Thin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Son Tay</dc:creator>
  <cp:lastModifiedBy>Son Tay</cp:lastModifiedBy>
  <cp:revision>7</cp:revision>
  <dcterms:created xsi:type="dcterms:W3CDTF">2022-05-05T04:01:26Z</dcterms:created>
  <dcterms:modified xsi:type="dcterms:W3CDTF">2022-05-05T21:50:26Z</dcterms:modified>
</cp:coreProperties>
</file>